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50" r:id="rId5"/>
    <p:sldMasterId id="2147483658" r:id="rId6"/>
  </p:sldMasterIdLst>
  <p:notesMasterIdLst>
    <p:notesMasterId r:id="rId19"/>
  </p:notesMasterIdLst>
  <p:handoutMasterIdLst>
    <p:handoutMasterId r:id="rId20"/>
  </p:handoutMasterIdLst>
  <p:sldIdLst>
    <p:sldId id="256" r:id="rId7"/>
    <p:sldId id="386" r:id="rId8"/>
    <p:sldId id="401" r:id="rId9"/>
    <p:sldId id="390" r:id="rId10"/>
    <p:sldId id="402" r:id="rId11"/>
    <p:sldId id="385" r:id="rId12"/>
    <p:sldId id="394" r:id="rId13"/>
    <p:sldId id="389" r:id="rId14"/>
    <p:sldId id="392" r:id="rId15"/>
    <p:sldId id="391" r:id="rId16"/>
    <p:sldId id="400" r:id="rId17"/>
    <p:sldId id="39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C5EDF4-C545-664A-A10E-4FC52371987D}">
          <p14:sldIdLst>
            <p14:sldId id="256"/>
            <p14:sldId id="386"/>
            <p14:sldId id="401"/>
            <p14:sldId id="390"/>
            <p14:sldId id="402"/>
            <p14:sldId id="385"/>
            <p14:sldId id="394"/>
            <p14:sldId id="389"/>
            <p14:sldId id="392"/>
            <p14:sldId id="391"/>
            <p14:sldId id="400"/>
            <p14:sldId id="395"/>
          </p14:sldIdLst>
        </p14:section>
      </p14:sectionLst>
    </p:ex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 Davis" initials="JD" lastIdx="1" clrIdx="0">
    <p:extLst>
      <p:ext uri="{19B8F6BF-5375-455C-9EA6-DF929625EA0E}">
        <p15:presenceInfo xmlns:p15="http://schemas.microsoft.com/office/powerpoint/2012/main" userId="S-1-5-21-1876808186-3675847616-1704270003-572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236"/>
    <a:srgbClr val="A81C88"/>
    <a:srgbClr val="13A0E5"/>
    <a:srgbClr val="3C3C3B"/>
    <a:srgbClr val="87AC35"/>
    <a:srgbClr val="980071"/>
    <a:srgbClr val="97B433"/>
    <a:srgbClr val="6BA749"/>
    <a:srgbClr val="5EAB41"/>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9" autoAdjust="0"/>
    <p:restoredTop sz="87345" autoAdjust="0"/>
  </p:normalViewPr>
  <p:slideViewPr>
    <p:cSldViewPr snapToObjects="1">
      <p:cViewPr varScale="1">
        <p:scale>
          <a:sx n="99" d="100"/>
          <a:sy n="99" d="100"/>
        </p:scale>
        <p:origin x="1542" y="90"/>
      </p:cViewPr>
      <p:guideLst>
        <p:guide orient="horz" pos="2208"/>
        <p:guide pos="2880"/>
      </p:guideLst>
    </p:cSldViewPr>
  </p:slideViewPr>
  <p:outlineViewPr>
    <p:cViewPr>
      <p:scale>
        <a:sx n="33" d="100"/>
        <a:sy n="33" d="100"/>
      </p:scale>
      <p:origin x="0" y="1062"/>
    </p:cViewPr>
  </p:outlineViewPr>
  <p:notesTextViewPr>
    <p:cViewPr>
      <p:scale>
        <a:sx n="100" d="100"/>
        <a:sy n="100" d="100"/>
      </p:scale>
      <p:origin x="0" y="0"/>
    </p:cViewPr>
  </p:notesTextViewPr>
  <p:notesViewPr>
    <p:cSldViewPr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B07BA-572A-5547-AA77-E3EDE7DC7657}" type="datetimeFigureOut">
              <a:rPr lang="en-US" smtClean="0"/>
              <a:pPr/>
              <a:t>4/17/2023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F11F46-1EB6-E04B-9C40-41A6AB48B2C2}" type="slidenum">
              <a:rPr lang="en-US" smtClean="0"/>
              <a:pPr/>
              <a:t>‹#›</a:t>
            </a:fld>
            <a:endParaRPr lang="en-US" dirty="0"/>
          </a:p>
        </p:txBody>
      </p:sp>
    </p:spTree>
    <p:extLst>
      <p:ext uri="{BB962C8B-B14F-4D97-AF65-F5344CB8AC3E}">
        <p14:creationId xmlns:p14="http://schemas.microsoft.com/office/powerpoint/2010/main" val="3456077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CE619-6C75-914A-A22C-F746820927FF}" type="datetimeFigureOut">
              <a:rPr lang="en-US" smtClean="0"/>
              <a:pPr/>
              <a:t>4/17/2023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98FC3-3FB6-F541-ADD3-FF57680A2528}" type="slidenum">
              <a:rPr lang="en-US" smtClean="0"/>
              <a:pPr/>
              <a:t>‹#›</a:t>
            </a:fld>
            <a:endParaRPr lang="en-US" dirty="0"/>
          </a:p>
        </p:txBody>
      </p:sp>
    </p:spTree>
    <p:extLst>
      <p:ext uri="{BB962C8B-B14F-4D97-AF65-F5344CB8AC3E}">
        <p14:creationId xmlns:p14="http://schemas.microsoft.com/office/powerpoint/2010/main" val="32024241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a:t>
            </a:fld>
            <a:endParaRPr lang="en-US" dirty="0"/>
          </a:p>
        </p:txBody>
      </p:sp>
    </p:spTree>
    <p:extLst>
      <p:ext uri="{BB962C8B-B14F-4D97-AF65-F5344CB8AC3E}">
        <p14:creationId xmlns:p14="http://schemas.microsoft.com/office/powerpoint/2010/main" val="217913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for marketing campaign: The Abbi Agency worked in lockstep with The Silver State Health Insurance Exchange (Exchange), the state agency connecting Nevadans to affordable Qualified Health Plans, to prepare Nevadans to sign up for health insurance coverage during PY23 Open Enrollment Period. The creative campaign was an evolution of the PY22 campaign focused on connecting health insurance to the individual lives of Nevadans and repeating the key messages of Motivation, Help, Value, Authentic and Flexible. Campaign assets were created with real Nevadans to ensure that authenticity was central to all campaign outreach. </a:t>
            </a:r>
          </a:p>
          <a:p>
            <a:endParaRPr lang="en-US" dirty="0"/>
          </a:p>
          <a:p>
            <a:r>
              <a:rPr lang="en-US" dirty="0"/>
              <a:t>Surveys – M4C: Marketing for Change administered online surveys to Nevadan residents immediately after both the 2022 and 2023 Open Enrollment Periods. Goals: Assess statewide awareness/favorability of NVHL, exposure to OEP messaging campaign, and estimates of uninsured and self-insured in the state post OEP.</a:t>
            </a:r>
          </a:p>
          <a:p>
            <a:endParaRPr lang="en-US" dirty="0"/>
          </a:p>
          <a:p>
            <a:r>
              <a:rPr lang="en-US" dirty="0"/>
              <a:t>2022 Key findings: ○ The majority of respondents gave an overall positive evaluation of NVHL ○ Exposure to the 2022 OEP messaging campaign predicted purchasing health insurance during the 2022 OEP ○ 4 out of 5 participants rated their shopping experience as “easy” or “fairly easy” ○ Participants who rated their shopping experience as more difficult cited issues with comparing multiple plans and lack of clear instructions or explanation of coverage ○ Positive reactions to their premium was highly predictive of overall positive views of NVHL.</a:t>
            </a:r>
          </a:p>
          <a:p>
            <a:endParaRPr lang="en-US" dirty="0"/>
          </a:p>
          <a:p>
            <a:r>
              <a:rPr lang="en-US" dirty="0"/>
              <a:t>The Abbi Agency integrated highly effective tactics to target hard to reach communities and the general target audiences. In addition, we leveraged data provider partnerships and census data to reach diverse communities across the state and rural areas.</a:t>
            </a:r>
          </a:p>
          <a:p>
            <a:endParaRPr lang="en-US" dirty="0"/>
          </a:p>
          <a:p>
            <a:r>
              <a:rPr lang="en-US" dirty="0"/>
              <a:t>The Abbi Agency administered several updates to improve the customer’s journey on NevadaHealthLink.com. Our Digital Experience team implemented a consumer-focused engagement strategy for the campaign, with landing pages in both English and Spanish.  </a:t>
            </a:r>
          </a:p>
        </p:txBody>
      </p:sp>
      <p:sp>
        <p:nvSpPr>
          <p:cNvPr id="4" name="Slide Number Placeholder 3"/>
          <p:cNvSpPr>
            <a:spLocks noGrp="1"/>
          </p:cNvSpPr>
          <p:nvPr>
            <p:ph type="sldNum" sz="quarter" idx="5"/>
          </p:nvPr>
        </p:nvSpPr>
        <p:spPr/>
        <p:txBody>
          <a:bodyPr/>
          <a:lstStyle/>
          <a:p>
            <a:fld id="{1FB98FC3-3FB6-F541-ADD3-FF57680A2528}" type="slidenum">
              <a:rPr lang="en-US" smtClean="0"/>
              <a:pPr/>
              <a:t>4</a:t>
            </a:fld>
            <a:endParaRPr lang="en-US" dirty="0"/>
          </a:p>
        </p:txBody>
      </p:sp>
    </p:spTree>
    <p:extLst>
      <p:ext uri="{BB962C8B-B14F-4D97-AF65-F5344CB8AC3E}">
        <p14:creationId xmlns:p14="http://schemas.microsoft.com/office/powerpoint/2010/main" val="171461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3C3B"/>
                </a:solidFill>
                <a:effectLst/>
                <a:latin typeface="WhitneyHTF-Book"/>
                <a:ea typeface="Calibri" panose="020F0502020204030204" pitchFamily="34" charset="0"/>
              </a:rPr>
              <a:t>NV Health Link is required by federal law to verify information on a customer</a:t>
            </a:r>
            <a:r>
              <a:rPr lang="en-US" sz="1200" dirty="0">
                <a:solidFill>
                  <a:srgbClr val="3C3C3B"/>
                </a:solidFill>
                <a:effectLst/>
                <a:latin typeface="Times New Roman" panose="02020603050405020304" pitchFamily="18" charset="0"/>
                <a:ea typeface="Calibri" panose="020F0502020204030204" pitchFamily="34" charset="0"/>
              </a:rPr>
              <a:t>’</a:t>
            </a:r>
            <a:r>
              <a:rPr lang="en-US" sz="1200" dirty="0">
                <a:solidFill>
                  <a:srgbClr val="3C3C3B"/>
                </a:solidFill>
                <a:effectLst/>
                <a:latin typeface="WhitneyHTF-Book"/>
                <a:ea typeface="Calibri" panose="020F0502020204030204" pitchFamily="34" charset="0"/>
              </a:rPr>
              <a:t>s application against trusted data sources and flags called Data Matching Issues (DMI).</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B98FC3-3FB6-F541-ADD3-FF57680A2528}" type="slidenum">
              <a:rPr lang="en-US" smtClean="0"/>
              <a:pPr/>
              <a:t>5</a:t>
            </a:fld>
            <a:endParaRPr lang="en-US" dirty="0"/>
          </a:p>
        </p:txBody>
      </p:sp>
    </p:spTree>
    <p:extLst>
      <p:ext uri="{BB962C8B-B14F-4D97-AF65-F5344CB8AC3E}">
        <p14:creationId xmlns:p14="http://schemas.microsoft.com/office/powerpoint/2010/main" val="320446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marketing perspective, the Exchange has been working with Medicaid and contracted marketing vendor, The Abbi Agency, for a couple years. Now that timelines are nailed down, we’ve produced some helpful resources. On this slide, I’ve outlined the work the Comms team and NV State Medicaid have already worked on thus far in keeping the public up to date and making sure the Exchange and Medicaid get the correct and updated contact information for the consumers potentially losing their Medicaid benefits. </a:t>
            </a:r>
          </a:p>
        </p:txBody>
      </p:sp>
      <p:sp>
        <p:nvSpPr>
          <p:cNvPr id="4" name="Slide Number Placeholder 3"/>
          <p:cNvSpPr>
            <a:spLocks noGrp="1"/>
          </p:cNvSpPr>
          <p:nvPr>
            <p:ph type="sldNum" sz="quarter" idx="5"/>
          </p:nvPr>
        </p:nvSpPr>
        <p:spPr/>
        <p:txBody>
          <a:bodyPr/>
          <a:lstStyle/>
          <a:p>
            <a:fld id="{1FB98FC3-3FB6-F541-ADD3-FF57680A2528}" type="slidenum">
              <a:rPr lang="en-US" smtClean="0"/>
              <a:pPr/>
              <a:t>6</a:t>
            </a:fld>
            <a:endParaRPr lang="en-US" dirty="0"/>
          </a:p>
        </p:txBody>
      </p:sp>
    </p:spTree>
    <p:extLst>
      <p:ext uri="{BB962C8B-B14F-4D97-AF65-F5344CB8AC3E}">
        <p14:creationId xmlns:p14="http://schemas.microsoft.com/office/powerpoint/2010/main" val="116541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41414"/>
                </a:solidFill>
                <a:effectLst/>
                <a:latin typeface="Open Sans" panose="020B0606030504020204" pitchFamily="34" charset="0"/>
              </a:rPr>
              <a:t>For most Nevada Medicaid members, DWSS will restart renewals over a 12-month timeframe based on the member’s  annual renewal timeline. Not everyone will be up for renewal at the same time. </a:t>
            </a:r>
          </a:p>
          <a:p>
            <a:r>
              <a:rPr lang="en-US" b="0" i="0" dirty="0">
                <a:solidFill>
                  <a:srgbClr val="141414"/>
                </a:solidFill>
                <a:effectLst/>
                <a:latin typeface="Open Sans" panose="020B0606030504020204" pitchFamily="34" charset="0"/>
              </a:rPr>
              <a:t>DWSS will conduct the renewal process by first doing its ex </a:t>
            </a:r>
            <a:r>
              <a:rPr lang="en-US" b="0" i="0" dirty="0" err="1">
                <a:solidFill>
                  <a:srgbClr val="141414"/>
                </a:solidFill>
                <a:effectLst/>
                <a:latin typeface="Open Sans" panose="020B0606030504020204" pitchFamily="34" charset="0"/>
              </a:rPr>
              <a:t>parte</a:t>
            </a:r>
            <a:r>
              <a:rPr lang="en-US" b="0" i="0" dirty="0">
                <a:solidFill>
                  <a:srgbClr val="141414"/>
                </a:solidFill>
                <a:effectLst/>
                <a:latin typeface="Open Sans" panose="020B0606030504020204" pitchFamily="34" charset="0"/>
              </a:rPr>
              <a:t> process.  </a:t>
            </a:r>
            <a:r>
              <a:rPr lang="en-US" b="1" i="0" dirty="0">
                <a:solidFill>
                  <a:srgbClr val="141414"/>
                </a:solidFill>
                <a:effectLst/>
                <a:latin typeface="Open Sans" panose="020B0606030504020204" pitchFamily="34" charset="0"/>
              </a:rPr>
              <a:t>Ex </a:t>
            </a:r>
            <a:r>
              <a:rPr lang="en-US" b="1" i="0" dirty="0" err="1">
                <a:solidFill>
                  <a:srgbClr val="141414"/>
                </a:solidFill>
                <a:effectLst/>
                <a:latin typeface="Open Sans" panose="020B0606030504020204" pitchFamily="34" charset="0"/>
              </a:rPr>
              <a:t>parte</a:t>
            </a:r>
            <a:r>
              <a:rPr lang="en-US" b="1" i="0" dirty="0">
                <a:solidFill>
                  <a:srgbClr val="141414"/>
                </a:solidFill>
                <a:effectLst/>
                <a:latin typeface="Open Sans" panose="020B0606030504020204" pitchFamily="34" charset="0"/>
              </a:rPr>
              <a:t> is also known as auto-renewal, passive renewal or administrative renewals similarly what NV Health link does during renewals. </a:t>
            </a:r>
          </a:p>
          <a:p>
            <a:endParaRPr lang="en-US" b="1" i="0" dirty="0">
              <a:solidFill>
                <a:srgbClr val="141414"/>
              </a:solidFill>
              <a:effectLst/>
              <a:latin typeface="Open Sans" panose="020B0606030504020204" pitchFamily="34" charset="0"/>
            </a:endParaRPr>
          </a:p>
          <a:p>
            <a:r>
              <a:rPr lang="en-US" b="0" i="0" dirty="0">
                <a:solidFill>
                  <a:srgbClr val="141414"/>
                </a:solidFill>
                <a:effectLst/>
                <a:latin typeface="Open Sans" panose="020B0606030504020204" pitchFamily="34" charset="0"/>
              </a:rPr>
              <a:t>For example, if the household is due for renewal June 2023. The ex </a:t>
            </a:r>
            <a:r>
              <a:rPr lang="en-US" b="0" i="0" dirty="0" err="1">
                <a:solidFill>
                  <a:srgbClr val="141414"/>
                </a:solidFill>
                <a:effectLst/>
                <a:latin typeface="Open Sans" panose="020B0606030504020204" pitchFamily="34" charset="0"/>
              </a:rPr>
              <a:t>parte</a:t>
            </a:r>
            <a:r>
              <a:rPr lang="en-US" b="0" i="0" dirty="0">
                <a:solidFill>
                  <a:srgbClr val="141414"/>
                </a:solidFill>
                <a:effectLst/>
                <a:latin typeface="Open Sans" panose="020B0606030504020204" pitchFamily="34" charset="0"/>
              </a:rPr>
              <a:t> will be ran on March 15. </a:t>
            </a:r>
          </a:p>
          <a:p>
            <a:pPr marL="171450" indent="-171450">
              <a:buFont typeface="Arial" panose="020B0604020202020204" pitchFamily="34" charset="0"/>
              <a:buChar char="•"/>
            </a:pPr>
            <a:r>
              <a:rPr lang="en-US" b="0" i="0" dirty="0">
                <a:solidFill>
                  <a:srgbClr val="141414"/>
                </a:solidFill>
                <a:effectLst/>
                <a:latin typeface="Open Sans" panose="020B0606030504020204" pitchFamily="34" charset="0"/>
              </a:rPr>
              <a:t>If the household was successfully verified via the ex </a:t>
            </a:r>
            <a:r>
              <a:rPr lang="en-US" b="0" i="0" dirty="0" err="1">
                <a:solidFill>
                  <a:srgbClr val="141414"/>
                </a:solidFill>
                <a:effectLst/>
                <a:latin typeface="Open Sans" panose="020B0606030504020204" pitchFamily="34" charset="0"/>
              </a:rPr>
              <a:t>parte</a:t>
            </a:r>
            <a:r>
              <a:rPr lang="en-US" b="0" i="0" dirty="0">
                <a:solidFill>
                  <a:srgbClr val="141414"/>
                </a:solidFill>
                <a:effectLst/>
                <a:latin typeface="Open Sans" panose="020B0606030504020204" pitchFamily="34" charset="0"/>
              </a:rPr>
              <a:t> process, a notice of continued coverage until June 2024 will be sent to the household.</a:t>
            </a:r>
          </a:p>
          <a:p>
            <a:pPr marL="171450" indent="-171450">
              <a:buFont typeface="Arial" panose="020B0604020202020204" pitchFamily="34" charset="0"/>
              <a:buChar char="•"/>
            </a:pPr>
            <a:r>
              <a:rPr lang="en-US" b="0" i="0" dirty="0">
                <a:solidFill>
                  <a:srgbClr val="141414"/>
                </a:solidFill>
                <a:effectLst/>
                <a:latin typeface="Open Sans" panose="020B0606030504020204" pitchFamily="34" charset="0"/>
              </a:rPr>
              <a:t>If the household was not verified via the </a:t>
            </a:r>
            <a:r>
              <a:rPr lang="en-US" b="0" i="0" dirty="0" err="1">
                <a:solidFill>
                  <a:srgbClr val="141414"/>
                </a:solidFill>
                <a:effectLst/>
                <a:latin typeface="Open Sans" panose="020B0606030504020204" pitchFamily="34" charset="0"/>
              </a:rPr>
              <a:t>exparte</a:t>
            </a:r>
            <a:r>
              <a:rPr lang="en-US" b="0" i="0" dirty="0">
                <a:solidFill>
                  <a:srgbClr val="141414"/>
                </a:solidFill>
                <a:effectLst/>
                <a:latin typeface="Open Sans" panose="020B0606030504020204" pitchFamily="34" charset="0"/>
              </a:rPr>
              <a:t> process then a paper renewal packet will be sent in April and it will be due back to the Medicaid office May 31, 2023.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41414"/>
                </a:solidFill>
                <a:effectLst/>
                <a:latin typeface="Open Sans" panose="020B0606030504020204" pitchFamily="34" charset="0"/>
              </a:rPr>
              <a:t>If the household does return the renewal packet and they are determined </a:t>
            </a:r>
            <a:r>
              <a:rPr lang="en-US" b="1" i="0" u="sng" dirty="0">
                <a:solidFill>
                  <a:srgbClr val="141414"/>
                </a:solidFill>
                <a:effectLst/>
                <a:latin typeface="Open Sans" panose="020B0606030504020204" pitchFamily="34" charset="0"/>
              </a:rPr>
              <a:t>OVER INCOME</a:t>
            </a:r>
            <a:r>
              <a:rPr lang="en-US" b="0" i="0" u="none" dirty="0">
                <a:solidFill>
                  <a:srgbClr val="141414"/>
                </a:solidFill>
                <a:effectLst/>
                <a:latin typeface="Open Sans" panose="020B0606030504020204" pitchFamily="34" charset="0"/>
              </a:rPr>
              <a:t> which is </a:t>
            </a:r>
            <a:r>
              <a:rPr lang="en-US" b="0" i="0" u="none" dirty="0">
                <a:solidFill>
                  <a:srgbClr val="000000"/>
                </a:solidFill>
                <a:effectLst/>
                <a:latin typeface="sofia-pro"/>
              </a:rPr>
              <a:t>considered</a:t>
            </a:r>
            <a:r>
              <a:rPr lang="en-US" b="0" i="0" dirty="0">
                <a:solidFill>
                  <a:srgbClr val="000000"/>
                </a:solidFill>
                <a:effectLst/>
                <a:latin typeface="sofia-pro"/>
              </a:rPr>
              <a:t> found ineligible for continues coverage. They will get a notice in the mail NV Medicaid coverage is scheduled to end. They can appeal the decision if they believe it is not correct. Appeal and fair hearing rights and instructions for filing an appeal will be on the notice they will get </a:t>
            </a:r>
            <a:r>
              <a:rPr lang="en-US" b="0" i="0" u="none" dirty="0">
                <a:solidFill>
                  <a:srgbClr val="141414"/>
                </a:solidFill>
                <a:effectLst/>
                <a:latin typeface="Open Sans" panose="020B0606030504020204" pitchFamily="34" charset="0"/>
              </a:rPr>
              <a:t>then the Account Transfer (AT) process will happen 5 days after they are determined. </a:t>
            </a:r>
            <a:r>
              <a:rPr lang="en-US" b="0" i="0" dirty="0">
                <a:solidFill>
                  <a:srgbClr val="000000"/>
                </a:solidFill>
                <a:effectLst/>
                <a:latin typeface="sofia-pro"/>
              </a:rPr>
              <a:t>They will receive a notice if they are referred to NV Health Link and to claim their account. </a:t>
            </a:r>
            <a:endParaRPr lang="en-US" b="1" i="0" u="sng" dirty="0">
              <a:solidFill>
                <a:srgbClr val="141414"/>
              </a:solidFill>
              <a:effectLst/>
              <a:latin typeface="Open Sans" panose="020B0606030504020204" pitchFamily="34" charset="0"/>
            </a:endParaRPr>
          </a:p>
          <a:p>
            <a:pPr marL="171450" indent="-171450">
              <a:buFont typeface="Arial" panose="020B0604020202020204" pitchFamily="34" charset="0"/>
              <a:buChar char="•"/>
            </a:pPr>
            <a:r>
              <a:rPr lang="en-US" b="0" i="0" dirty="0">
                <a:solidFill>
                  <a:srgbClr val="141414"/>
                </a:solidFill>
                <a:effectLst/>
                <a:latin typeface="Open Sans" panose="020B0606030504020204" pitchFamily="34" charset="0"/>
              </a:rPr>
              <a:t>If renewal packets are not returned by the due date then they will lose coverage June 1, 2023. BUT they can return the renewal packet up to 90 days after and if they still qualify they will be reinstated. </a:t>
            </a:r>
          </a:p>
          <a:p>
            <a:pPr marL="171450" indent="-171450">
              <a:buFont typeface="Arial" panose="020B0604020202020204" pitchFamily="34" charset="0"/>
              <a:buChar char="•"/>
            </a:pPr>
            <a:endParaRPr lang="en-US" b="0" i="0" dirty="0">
              <a:solidFill>
                <a:srgbClr val="141414"/>
              </a:solidFill>
              <a:effectLst/>
              <a:latin typeface="Open Sans" panose="020B060603050402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How do Medicaid enrollees find out their renewal date?  </a:t>
            </a:r>
            <a:r>
              <a:rPr lang="en-US" sz="1100" b="1" dirty="0">
                <a:solidFill>
                  <a:srgbClr val="FF0000"/>
                </a:solidFill>
                <a:effectLst/>
                <a:latin typeface="Calibri" panose="020F0502020204030204" pitchFamily="34" charset="0"/>
                <a:ea typeface="Times New Roman" panose="02020603050405020304" pitchFamily="18" charset="0"/>
              </a:rPr>
              <a:t>Enrollees are sent their Renewal date a few different times.  They receive it initially on their approval letter.  Second, we send the reminder of their Renewal date on their Renewal paperwork.  This time we also explain that if we do not receive their renewal paperwork, their eligibility may end.</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Is it available on Access NV?  </a:t>
            </a:r>
            <a:r>
              <a:rPr lang="en-US" sz="1100" b="1" dirty="0">
                <a:solidFill>
                  <a:srgbClr val="FF0000"/>
                </a:solidFill>
                <a:effectLst/>
                <a:latin typeface="Calibri" panose="020F0502020204030204" pitchFamily="34" charset="0"/>
                <a:ea typeface="Times New Roman" panose="02020603050405020304" pitchFamily="18" charset="0"/>
              </a:rPr>
              <a:t>Households/Individuals who have a linked Access Nevada account (linked means they verified their identity and are receiving electronic notices from DWSS to their Access Nevada account) will receive copies of their renewal paperwork in their inbox/to-do-list.</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Times New Roman" panose="02020603050405020304" pitchFamily="18" charset="0"/>
              </a:rPr>
              <a:t>Do they call in? </a:t>
            </a:r>
            <a:r>
              <a:rPr lang="en-US" sz="1100" b="1" dirty="0">
                <a:solidFill>
                  <a:srgbClr val="FF0000"/>
                </a:solidFill>
                <a:effectLst/>
                <a:latin typeface="Calibri" panose="020F0502020204030204" pitchFamily="34" charset="0"/>
                <a:ea typeface="Times New Roman" panose="02020603050405020304" pitchFamily="18" charset="0"/>
              </a:rPr>
              <a:t>The DWSS automated Voice response Unit (VRU) can provide information on renewal dates.  The system is up and available 24hrs a day.</a:t>
            </a:r>
            <a:endParaRPr lang="en-US" sz="1100" dirty="0">
              <a:solidFill>
                <a:srgbClr val="FF0000"/>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FF0000"/>
                </a:solidFill>
                <a:effectLst/>
                <a:latin typeface="Calibri" panose="020F0502020204030204" pitchFamily="34" charset="0"/>
                <a:ea typeface="Times New Roman" panose="02020603050405020304" pitchFamily="18" charset="0"/>
              </a:rPr>
              <a:t>Visit a Medicaid Office?  </a:t>
            </a:r>
            <a:r>
              <a:rPr lang="en-US" sz="1100" b="1" dirty="0">
                <a:solidFill>
                  <a:srgbClr val="FF0000"/>
                </a:solidFill>
                <a:effectLst/>
                <a:latin typeface="Calibri" panose="020F0502020204030204" pitchFamily="34" charset="0"/>
                <a:ea typeface="Times New Roman" panose="02020603050405020304" pitchFamily="18" charset="0"/>
              </a:rPr>
              <a:t>Yes, individuals who enter a DWSS or DHCFP district office can ask for their current renewal date.  DWSS office can also provide copies of the renewal paperwork.</a:t>
            </a:r>
            <a:endParaRPr lang="en-US" sz="1100" dirty="0">
              <a:solidFill>
                <a:srgbClr val="FF0000"/>
              </a:solidFill>
              <a:effectLst/>
              <a:latin typeface="Calibri" panose="020F0502020204030204" pitchFamily="34" charset="0"/>
              <a:ea typeface="Calibri" panose="020F0502020204030204" pitchFamily="34" charset="0"/>
            </a:endParaRPr>
          </a:p>
          <a:p>
            <a:pPr marL="91440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endParaRPr lang="en-US" b="0" i="0" dirty="0">
              <a:solidFill>
                <a:srgbClr val="141414"/>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1FB98FC3-3FB6-F541-ADD3-FF57680A2528}" type="slidenum">
              <a:rPr lang="en-US" smtClean="0"/>
              <a:pPr/>
              <a:t>7</a:t>
            </a:fld>
            <a:endParaRPr lang="en-US" dirty="0"/>
          </a:p>
        </p:txBody>
      </p:sp>
    </p:spTree>
    <p:extLst>
      <p:ext uri="{BB962C8B-B14F-4D97-AF65-F5344CB8AC3E}">
        <p14:creationId xmlns:p14="http://schemas.microsoft.com/office/powerpoint/2010/main" val="57472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Due to Medicaid limited marketing and outreach budgets, the Exchange has spent about $30k thus far on paid media efforts to reach Nevadans with messaging encouraging them to update their contact information with Medicaid to be prepared for changes as a result of the PHE unwinding. Media tactics include billboards, social media and Google ads targeted towards individuals who likely are on Medicaid (coordinating zip code targeting and account transfer data). We have also created a PHE toolkit that is printed and digital. The physical toolkit includes a poster, flyer and rack card that we created co-branded with Medicaid that includes high level information on the unwinding and steps Medicaid enrollees need to make to continue coverage options. The digital toolkit includes social media posts and talking points. Both toolkits are in English and Spanish.  For 2023, the Exchange’s marketing and comms team plan to continue about 10% of the advertising on PHE education. The Exchange plans to increase the paid mediate budget to about 25% of our special enrollment budget.  At that time, we will explore more outreach opportunities such as events, social media, Facebook live recordings, grocery store ambassadors, etc. We are also going to do outreach to physicians and hospitals so if people realize they don’t have insurance while they are at the doctor, they will be given information about Nevada Health Link’s affordable health insurance options.</a:t>
            </a:r>
            <a:r>
              <a:rPr lang="en-US" sz="1800" b="1"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B98FC3-3FB6-F541-ADD3-FF57680A2528}" type="slidenum">
              <a:rPr lang="en-US" smtClean="0"/>
              <a:pPr/>
              <a:t>8</a:t>
            </a:fld>
            <a:endParaRPr lang="en-US" dirty="0"/>
          </a:p>
        </p:txBody>
      </p:sp>
    </p:spTree>
    <p:extLst>
      <p:ext uri="{BB962C8B-B14F-4D97-AF65-F5344CB8AC3E}">
        <p14:creationId xmlns:p14="http://schemas.microsoft.com/office/powerpoint/2010/main" val="341337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sofia-pro"/>
              </a:rPr>
              <a:t>Due to the unprecedented nature of unwinding, during which consumer may need additional time to transition to exchange coverage. Nevada Health link will offer a temporary SEP referred to as the Unwinding or on our platform “</a:t>
            </a:r>
            <a:r>
              <a:rPr lang="en-US" b="1" i="0" u="sng" dirty="0">
                <a:solidFill>
                  <a:srgbClr val="000000"/>
                </a:solidFill>
                <a:effectLst/>
                <a:latin typeface="sofia-pro"/>
              </a:rPr>
              <a:t>Loss of Medicaid/CHIP”</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dirty="0"/>
              <a:t>Consumers who lose Medicaid or CHIP coverage between April 1, 2023 and July </a:t>
            </a:r>
            <a:r>
              <a:rPr lang="en-US" sz="1200" dirty="0">
                <a:solidFill>
                  <a:schemeClr val="tx1"/>
                </a:solidFill>
              </a:rPr>
              <a:t>31, 2024 will be eligible for a </a:t>
            </a:r>
            <a:r>
              <a:rPr lang="en-US" sz="1200" b="1" u="sng" dirty="0">
                <a:solidFill>
                  <a:schemeClr val="tx1"/>
                </a:solidFill>
              </a:rPr>
              <a:t>60 day SEP</a:t>
            </a:r>
            <a:r>
              <a:rPr lang="en-US" sz="1200" dirty="0">
                <a:solidFill>
                  <a:schemeClr val="tx1"/>
                </a:solidFill>
              </a:rPr>
              <a:t> beginning the day they submit or update a </a:t>
            </a:r>
            <a:r>
              <a:rPr lang="en-US" sz="1200" dirty="0"/>
              <a:t>NV Heath Link platform application. </a:t>
            </a:r>
            <a:endParaRPr lang="en-US" b="1" i="0" u="sng" dirty="0">
              <a:solidFill>
                <a:srgbClr val="000000"/>
              </a:solidFill>
              <a:effectLst/>
              <a:latin typeface="sofia-pro"/>
            </a:endParaRPr>
          </a:p>
          <a:p>
            <a:pPr algn="l" fontAlgn="base"/>
            <a:endParaRPr lang="en-US" b="1" i="0" u="sng" dirty="0">
              <a:solidFill>
                <a:srgbClr val="000000"/>
              </a:solidFill>
              <a:effectLst/>
              <a:latin typeface="sofia-pro"/>
            </a:endParaRPr>
          </a:p>
          <a:p>
            <a:pPr algn="l" fontAlgn="base"/>
            <a:r>
              <a:rPr lang="en-US" b="0" i="0" u="none" dirty="0">
                <a:solidFill>
                  <a:srgbClr val="000000"/>
                </a:solidFill>
                <a:effectLst/>
                <a:latin typeface="sofia-pro"/>
              </a:rPr>
              <a:t>For consumers who are who are transferred from Medicaid to the exchange via the AT process for over income, those consumers may choose retroactive coverage up to their Medicaid end date. NV Health link is currently working with Medicaid's vendor to be able to obtain the Medicaid end date. If consumers are able to choose a retro active start date the prior months premiums need to be paid. If they are not then they will have a first of the month following plan selection. </a:t>
            </a:r>
          </a:p>
          <a:p>
            <a:pPr algn="l" fontAlgn="base"/>
            <a:endParaRPr lang="en-US" b="0" i="0" u="none" dirty="0">
              <a:solidFill>
                <a:srgbClr val="000000"/>
              </a:solidFill>
              <a:effectLst/>
              <a:latin typeface="sofia-pro"/>
            </a:endParaRPr>
          </a:p>
          <a:p>
            <a:pPr algn="l" fontAlgn="base"/>
            <a:r>
              <a:rPr lang="en-US" b="0" i="0" u="none" dirty="0">
                <a:solidFill>
                  <a:srgbClr val="000000"/>
                </a:solidFill>
                <a:effectLst/>
                <a:latin typeface="sofia-pro"/>
              </a:rPr>
              <a:t>Its key to understand that this SEP after an account is created or an account is claimed a consumer will only have 60 days to select a plan. </a:t>
            </a:r>
          </a:p>
        </p:txBody>
      </p:sp>
      <p:sp>
        <p:nvSpPr>
          <p:cNvPr id="4" name="Slide Number Placeholder 3"/>
          <p:cNvSpPr>
            <a:spLocks noGrp="1"/>
          </p:cNvSpPr>
          <p:nvPr>
            <p:ph type="sldNum" sz="quarter" idx="5"/>
          </p:nvPr>
        </p:nvSpPr>
        <p:spPr/>
        <p:txBody>
          <a:bodyPr/>
          <a:lstStyle/>
          <a:p>
            <a:fld id="{1FB98FC3-3FB6-F541-ADD3-FF57680A2528}" type="slidenum">
              <a:rPr lang="en-US" smtClean="0"/>
              <a:pPr/>
              <a:t>9</a:t>
            </a:fld>
            <a:endParaRPr lang="en-US" dirty="0"/>
          </a:p>
        </p:txBody>
      </p:sp>
    </p:spTree>
    <p:extLst>
      <p:ext uri="{BB962C8B-B14F-4D97-AF65-F5344CB8AC3E}">
        <p14:creationId xmlns:p14="http://schemas.microsoft.com/office/powerpoint/2010/main" val="104454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Redetermination packets are mailed May 1. If paper renewal packets are not received by June 15, 2023, a Notice of Decision is sent automatically advising that eligibility will end if no contact or renewal packet is received. </a:t>
            </a:r>
          </a:p>
          <a:p>
            <a:r>
              <a:rPr lang="en-US" dirty="0"/>
              <a:t>If eligibility renewal packet is determined ineligible for Medicaid, starting July 1, consumer will have 90 days after July 1</a:t>
            </a:r>
            <a:r>
              <a:rPr lang="en-US" baseline="30000" dirty="0"/>
              <a:t>st</a:t>
            </a:r>
            <a:r>
              <a:rPr lang="en-US" dirty="0"/>
              <a:t> to submit the completed renewal packet to be re-evaluated. </a:t>
            </a:r>
          </a:p>
        </p:txBody>
      </p:sp>
      <p:sp>
        <p:nvSpPr>
          <p:cNvPr id="4" name="Slide Number Placeholder 3"/>
          <p:cNvSpPr>
            <a:spLocks noGrp="1"/>
          </p:cNvSpPr>
          <p:nvPr>
            <p:ph type="sldNum" sz="quarter" idx="5"/>
          </p:nvPr>
        </p:nvSpPr>
        <p:spPr/>
        <p:txBody>
          <a:bodyPr/>
          <a:lstStyle/>
          <a:p>
            <a:fld id="{1FB98FC3-3FB6-F541-ADD3-FF57680A2528}" type="slidenum">
              <a:rPr lang="en-US" smtClean="0"/>
              <a:pPr/>
              <a:t>10</a:t>
            </a:fld>
            <a:endParaRPr lang="en-US" dirty="0"/>
          </a:p>
        </p:txBody>
      </p:sp>
    </p:spTree>
    <p:extLst>
      <p:ext uri="{BB962C8B-B14F-4D97-AF65-F5344CB8AC3E}">
        <p14:creationId xmlns:p14="http://schemas.microsoft.com/office/powerpoint/2010/main" val="3984350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3316941" y="1694523"/>
            <a:ext cx="4984850" cy="794047"/>
          </a:xfrm>
          <a:prstGeom prst="rect">
            <a:avLst/>
          </a:prstGeom>
          <a:noFill/>
        </p:spPr>
        <p:txBody>
          <a:bodyPr vert="horz" lIns="91440" tIns="45720" rIns="91440" bIns="45720" rtlCol="0" anchor="t" anchorCtr="0">
            <a:normAutofit/>
          </a:bodyPr>
          <a:lstStyle>
            <a:lvl1pPr algn="r">
              <a:defRPr b="0" i="0" baseline="0">
                <a:solidFill>
                  <a:srgbClr val="980071"/>
                </a:solidFill>
                <a:latin typeface="WhitneyHTF-SemiBold"/>
                <a:cs typeface="WhitneyHTF-SemiBold"/>
              </a:defRPr>
            </a:lvl1pPr>
          </a:lstStyle>
          <a:p>
            <a:r>
              <a:rPr lang="en-US" dirty="0"/>
              <a:t>Presentation Name</a:t>
            </a:r>
          </a:p>
        </p:txBody>
      </p:sp>
      <p:pic>
        <p:nvPicPr>
          <p:cNvPr id="6" name="Picture 5" descr="13SSH012_English_NoTag_RGB_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7191" y="4829685"/>
            <a:ext cx="2874600" cy="1027483"/>
          </a:xfrm>
          <a:prstGeom prst="rect">
            <a:avLst/>
          </a:prstGeom>
        </p:spPr>
      </p:pic>
      <p:sp>
        <p:nvSpPr>
          <p:cNvPr id="16" name="Subtitle 2"/>
          <p:cNvSpPr>
            <a:spLocks noGrp="1"/>
          </p:cNvSpPr>
          <p:nvPr>
            <p:ph type="subTitle" idx="1" hasCustomPrompt="1"/>
          </p:nvPr>
        </p:nvSpPr>
        <p:spPr>
          <a:xfrm>
            <a:off x="3884706" y="3394635"/>
            <a:ext cx="4417085" cy="625205"/>
          </a:xfrm>
          <a:prstGeom prst="rect">
            <a:avLst/>
          </a:prstGeom>
        </p:spPr>
        <p:txBody>
          <a:bodyPr/>
          <a:lstStyle>
            <a:lvl1pPr marL="0" indent="0" algn="r">
              <a:buNone/>
              <a:defRPr sz="26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20" name="Text Placeholder 19"/>
          <p:cNvSpPr>
            <a:spLocks noGrp="1"/>
          </p:cNvSpPr>
          <p:nvPr>
            <p:ph type="body" sz="quarter" idx="10" hasCustomPrompt="1"/>
          </p:nvPr>
        </p:nvSpPr>
        <p:spPr>
          <a:xfrm>
            <a:off x="3779838" y="2644775"/>
            <a:ext cx="4521200" cy="749300"/>
          </a:xfrm>
          <a:prstGeom prst="rect">
            <a:avLst/>
          </a:prstGeom>
        </p:spPr>
        <p:txBody>
          <a:bodyPr vert="horz"/>
          <a:lstStyle>
            <a:lvl1pPr marL="0" indent="0" algn="r">
              <a:buNone/>
              <a:defRPr sz="2600" b="0" i="0" baseline="0">
                <a:solidFill>
                  <a:srgbClr val="3C3C3B"/>
                </a:solidFill>
                <a:latin typeface="WhitneyHTF-Book"/>
                <a:cs typeface="WhitneyHTF-Book"/>
              </a:defRPr>
            </a:lvl1pPr>
          </a:lstStyle>
          <a:p>
            <a:pPr lvl="0"/>
            <a:r>
              <a:rPr lang="en-US" b="0" i="0" dirty="0">
                <a:latin typeface="WhitneyHTF-Book"/>
                <a:cs typeface="WhitneyHTF-Book"/>
              </a:rPr>
              <a:t>Presentation description</a:t>
            </a:r>
            <a:endParaRPr lang="en-US" dirty="0"/>
          </a:p>
        </p:txBody>
      </p:sp>
    </p:spTree>
    <p:extLst>
      <p:ext uri="{BB962C8B-B14F-4D97-AF65-F5344CB8AC3E}">
        <p14:creationId xmlns:p14="http://schemas.microsoft.com/office/powerpoint/2010/main" val="185019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SH Section Slide - Purple">
    <p:spTree>
      <p:nvGrpSpPr>
        <p:cNvPr id="1" name=""/>
        <p:cNvGrpSpPr/>
        <p:nvPr/>
      </p:nvGrpSpPr>
      <p:grpSpPr>
        <a:xfrm>
          <a:off x="0" y="0"/>
          <a:ext cx="0" cy="0"/>
          <a:chOff x="0" y="0"/>
          <a:chExt cx="0" cy="0"/>
        </a:xfrm>
      </p:grpSpPr>
      <p:sp>
        <p:nvSpPr>
          <p:cNvPr id="6" name="Rectangle 5"/>
          <p:cNvSpPr/>
          <p:nvPr userDrawn="1"/>
        </p:nvSpPr>
        <p:spPr>
          <a:xfrm>
            <a:off x="-1" y="0"/>
            <a:ext cx="9144000" cy="6858000"/>
          </a:xfrm>
          <a:prstGeom prst="rect">
            <a:avLst/>
          </a:prstGeom>
          <a:solidFill>
            <a:srgbClr val="95007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descr="13SSH012_Symbol_WT.eps"/>
          <p:cNvPicPr>
            <a:picLocks noChangeAspect="1"/>
          </p:cNvPicPr>
          <p:nvPr userDrawn="1"/>
        </p:nvPicPr>
        <p:blipFill rotWithShape="1">
          <a:blip r:embed="rId2">
            <a:extLst>
              <a:ext uri="{28A0092B-C50C-407E-A947-70E740481C1C}">
                <a14:useLocalDpi xmlns:a14="http://schemas.microsoft.com/office/drawing/2010/main" val="0"/>
              </a:ext>
            </a:extLst>
          </a:blip>
          <a:srcRect l="72530"/>
          <a:stretch/>
        </p:blipFill>
        <p:spPr>
          <a:xfrm>
            <a:off x="-1" y="462592"/>
            <a:ext cx="1629834" cy="5951461"/>
          </a:xfrm>
          <a:prstGeom prst="rect">
            <a:avLst/>
          </a:prstGeom>
        </p:spPr>
      </p:pic>
      <p:sp>
        <p:nvSpPr>
          <p:cNvPr id="2"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chemeClr val="bg1"/>
                </a:solidFill>
                <a:latin typeface="WhitneyHTF-Bold"/>
                <a:cs typeface="WhitneyHTF-Bold"/>
              </a:defRPr>
            </a:lvl1pPr>
          </a:lstStyle>
          <a:p>
            <a:r>
              <a:rPr lang="en-US" dirty="0"/>
              <a:t>Section Headline</a:t>
            </a:r>
          </a:p>
        </p:txBody>
      </p:sp>
      <p:sp>
        <p:nvSpPr>
          <p:cNvPr id="3"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FFFFFF"/>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385936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SH Section Slide - Blue">
    <p:spTree>
      <p:nvGrpSpPr>
        <p:cNvPr id="1" name=""/>
        <p:cNvGrpSpPr/>
        <p:nvPr/>
      </p:nvGrpSpPr>
      <p:grpSpPr>
        <a:xfrm>
          <a:off x="0" y="0"/>
          <a:ext cx="0" cy="0"/>
          <a:chOff x="0" y="0"/>
          <a:chExt cx="0" cy="0"/>
        </a:xfrm>
      </p:grpSpPr>
      <p:sp>
        <p:nvSpPr>
          <p:cNvPr id="4" name="Rectangle 3"/>
          <p:cNvSpPr/>
          <p:nvPr userDrawn="1"/>
        </p:nvSpPr>
        <p:spPr>
          <a:xfrm>
            <a:off x="-1" y="0"/>
            <a:ext cx="9144000" cy="6858000"/>
          </a:xfrm>
          <a:prstGeom prst="rect">
            <a:avLst/>
          </a:prstGeom>
          <a:solidFill>
            <a:srgbClr val="13A0E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descr="13SSH012_Symbol_WT.eps"/>
          <p:cNvPicPr>
            <a:picLocks noChangeAspect="1"/>
          </p:cNvPicPr>
          <p:nvPr userDrawn="1"/>
        </p:nvPicPr>
        <p:blipFill rotWithShape="1">
          <a:blip r:embed="rId2">
            <a:extLst>
              <a:ext uri="{28A0092B-C50C-407E-A947-70E740481C1C}">
                <a14:useLocalDpi xmlns:a14="http://schemas.microsoft.com/office/drawing/2010/main" val="0"/>
              </a:ext>
            </a:extLst>
          </a:blip>
          <a:srcRect l="72530"/>
          <a:stretch/>
        </p:blipFill>
        <p:spPr>
          <a:xfrm>
            <a:off x="-1" y="462592"/>
            <a:ext cx="1629834" cy="5951461"/>
          </a:xfrm>
          <a:prstGeom prst="rect">
            <a:avLst/>
          </a:prstGeom>
        </p:spPr>
      </p:pic>
      <p:sp>
        <p:nvSpPr>
          <p:cNvPr id="7" name="Title 1"/>
          <p:cNvSpPr>
            <a:spLocks noGrp="1"/>
          </p:cNvSpPr>
          <p:nvPr>
            <p:ph type="ctrTitle" hasCustomPrompt="1"/>
          </p:nvPr>
        </p:nvSpPr>
        <p:spPr>
          <a:xfrm>
            <a:off x="2703689" y="2243312"/>
            <a:ext cx="5080663" cy="720019"/>
          </a:xfrm>
          <a:prstGeom prst="rect">
            <a:avLst/>
          </a:prstGeom>
        </p:spPr>
        <p:txBody>
          <a:bodyPr anchor="t" anchorCtr="0"/>
          <a:lstStyle>
            <a:lvl1pPr algn="l">
              <a:defRPr sz="3800">
                <a:solidFill>
                  <a:schemeClr val="bg1"/>
                </a:solidFill>
                <a:latin typeface="WhitneyHTF-Bold"/>
                <a:cs typeface="WhitneyHTF-Bold"/>
              </a:defRPr>
            </a:lvl1pPr>
          </a:lstStyle>
          <a:p>
            <a:r>
              <a:rPr lang="en-US" dirty="0"/>
              <a:t>Section Headline</a:t>
            </a:r>
          </a:p>
        </p:txBody>
      </p:sp>
      <p:sp>
        <p:nvSpPr>
          <p:cNvPr id="8" name="Subtitle 2"/>
          <p:cNvSpPr>
            <a:spLocks noGrp="1"/>
          </p:cNvSpPr>
          <p:nvPr>
            <p:ph type="subTitle" idx="1" hasCustomPrompt="1"/>
          </p:nvPr>
        </p:nvSpPr>
        <p:spPr>
          <a:xfrm>
            <a:off x="2703689" y="3364088"/>
            <a:ext cx="5080663" cy="2881323"/>
          </a:xfrm>
          <a:prstGeom prst="rect">
            <a:avLst/>
          </a:prstGeom>
        </p:spPr>
        <p:txBody>
          <a:bodyPr/>
          <a:lstStyle>
            <a:lvl1pPr marL="0" indent="0" algn="l">
              <a:buNone/>
              <a:defRPr sz="2400" b="0" i="0" baseline="0">
                <a:solidFill>
                  <a:srgbClr val="FFFFFF"/>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156432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SH Section - Purple/Yellow Logo">
    <p:spTree>
      <p:nvGrpSpPr>
        <p:cNvPr id="1" name=""/>
        <p:cNvGrpSpPr/>
        <p:nvPr/>
      </p:nvGrpSpPr>
      <p:grpSpPr>
        <a:xfrm>
          <a:off x="0" y="0"/>
          <a:ext cx="0" cy="0"/>
          <a:chOff x="0" y="0"/>
          <a:chExt cx="0" cy="0"/>
        </a:xfrm>
      </p:grpSpPr>
      <p:pic>
        <p:nvPicPr>
          <p:cNvPr id="3" name="Picture 2" descr="13SSH012_Symbol_RGB_Large.png"/>
          <p:cNvPicPr>
            <a:picLocks noChangeAspect="1"/>
          </p:cNvPicPr>
          <p:nvPr userDrawn="1"/>
        </p:nvPicPr>
        <p:blipFill rotWithShape="1">
          <a:blip r:embed="rId2">
            <a:extLst>
              <a:ext uri="{28A0092B-C50C-407E-A947-70E740481C1C}">
                <a14:useLocalDpi xmlns:a14="http://schemas.microsoft.com/office/drawing/2010/main" val="0"/>
              </a:ext>
            </a:extLst>
          </a:blip>
          <a:srcRect l="71356" t="2314"/>
          <a:stretch/>
        </p:blipFill>
        <p:spPr>
          <a:xfrm>
            <a:off x="-1" y="479777"/>
            <a:ext cx="1778001" cy="6067777"/>
          </a:xfrm>
          <a:prstGeom prst="rect">
            <a:avLst/>
          </a:prstGeom>
        </p:spPr>
      </p:pic>
      <p:sp>
        <p:nvSpPr>
          <p:cNvPr id="8"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Section Headline</a:t>
            </a:r>
          </a:p>
        </p:txBody>
      </p:sp>
      <p:sp>
        <p:nvSpPr>
          <p:cNvPr id="9"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353779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SH Sections - Blue/Green Logo">
    <p:spTree>
      <p:nvGrpSpPr>
        <p:cNvPr id="1" name=""/>
        <p:cNvGrpSpPr/>
        <p:nvPr/>
      </p:nvGrpSpPr>
      <p:grpSpPr>
        <a:xfrm>
          <a:off x="0" y="0"/>
          <a:ext cx="0" cy="0"/>
          <a:chOff x="0" y="0"/>
          <a:chExt cx="0" cy="0"/>
        </a:xfrm>
      </p:grpSpPr>
      <p:pic>
        <p:nvPicPr>
          <p:cNvPr id="3" name="Picture 2" descr="13SSH012_Symbol_RGB_rotate copy.png"/>
          <p:cNvPicPr>
            <a:picLocks noChangeAspect="1"/>
          </p:cNvPicPr>
          <p:nvPr userDrawn="1"/>
        </p:nvPicPr>
        <p:blipFill rotWithShape="1">
          <a:blip r:embed="rId2">
            <a:extLst>
              <a:ext uri="{28A0092B-C50C-407E-A947-70E740481C1C}">
                <a14:useLocalDpi xmlns:a14="http://schemas.microsoft.com/office/drawing/2010/main" val="0"/>
              </a:ext>
            </a:extLst>
          </a:blip>
          <a:srcRect l="71600" t="3237"/>
          <a:stretch/>
        </p:blipFill>
        <p:spPr>
          <a:xfrm>
            <a:off x="-1" y="524933"/>
            <a:ext cx="1777999" cy="6062136"/>
          </a:xfrm>
          <a:prstGeom prst="rect">
            <a:avLst/>
          </a:prstGeom>
        </p:spPr>
      </p:pic>
      <p:sp>
        <p:nvSpPr>
          <p:cNvPr id="6"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13A0E5"/>
                </a:solidFill>
                <a:latin typeface="WhitneyHTF-Bold"/>
                <a:cs typeface="WhitneyHTF-Bold"/>
              </a:defRPr>
            </a:lvl1pPr>
          </a:lstStyle>
          <a:p>
            <a:r>
              <a:rPr lang="en-US" dirty="0"/>
              <a:t>Section Headline</a:t>
            </a:r>
          </a:p>
        </p:txBody>
      </p:sp>
      <p:sp>
        <p:nvSpPr>
          <p:cNvPr id="7"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656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SH Content Slide - block tex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Slide Title</a:t>
            </a:r>
          </a:p>
        </p:txBody>
      </p:sp>
      <p:sp>
        <p:nvSpPr>
          <p:cNvPr id="13" name="Text Placeholder 12"/>
          <p:cNvSpPr>
            <a:spLocks noGrp="1"/>
          </p:cNvSpPr>
          <p:nvPr>
            <p:ph type="body" sz="quarter" idx="10" hasCustomPrompt="1"/>
          </p:nvPr>
        </p:nvSpPr>
        <p:spPr>
          <a:xfrm>
            <a:off x="692150" y="2032000"/>
            <a:ext cx="7251700" cy="2667000"/>
          </a:xfrm>
          <a:prstGeom prst="rect">
            <a:avLst/>
          </a:prstGeom>
        </p:spPr>
        <p:txBody>
          <a:bodyPr vert="horz"/>
          <a:lstStyle>
            <a:lvl1pPr marL="0" indent="0">
              <a:buNone/>
              <a:defRPr sz="2400" b="0" i="0" baseline="0">
                <a:solidFill>
                  <a:srgbClr val="3C3C3B"/>
                </a:solidFill>
                <a:latin typeface="WhitneyHTF-Book"/>
                <a:cs typeface="WhitneyHTF-Book"/>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Click to add text</a:t>
            </a:r>
          </a:p>
        </p:txBody>
      </p:sp>
      <p:sp>
        <p:nvSpPr>
          <p:cNvPr id="2" name="Slide Number Placeholder 1"/>
          <p:cNvSpPr>
            <a:spLocks noGrp="1"/>
          </p:cNvSpPr>
          <p:nvPr>
            <p:ph type="sldNum" sz="quarter" idx="11"/>
          </p:nvPr>
        </p:nvSpPr>
        <p:spPr/>
        <p:txBody>
          <a:bodyPr/>
          <a:lstStyle/>
          <a:p>
            <a:fld id="{800E83E6-DBA4-7D44-BBF0-2626DEAE49B8}" type="slidenum">
              <a:rPr lang="en-US" smtClean="0"/>
              <a:pPr/>
              <a:t>‹#›</a:t>
            </a:fld>
            <a:endParaRPr lang="en-US" dirty="0"/>
          </a:p>
        </p:txBody>
      </p:sp>
    </p:spTree>
    <p:extLst>
      <p:ext uri="{BB962C8B-B14F-4D97-AF65-F5344CB8AC3E}">
        <p14:creationId xmlns:p14="http://schemas.microsoft.com/office/powerpoint/2010/main" val="85896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and photo">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692150" y="2031999"/>
            <a:ext cx="3696406" cy="3132667"/>
          </a:xfrm>
          <a:prstGeom prst="rect">
            <a:avLst/>
          </a:prstGeom>
        </p:spPr>
        <p:txBody>
          <a:bodyPr vert="horz"/>
          <a:lstStyle>
            <a:lvl1pPr marL="0" indent="0">
              <a:buNone/>
              <a:defRPr sz="2400" b="0" i="0" baseline="0">
                <a:solidFill>
                  <a:srgbClr val="3C3C3B"/>
                </a:solidFill>
                <a:latin typeface="WhitneyHTF-Book"/>
                <a:cs typeface="WhitneyHTF-Book"/>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Click to add text</a:t>
            </a:r>
          </a:p>
        </p:txBody>
      </p:sp>
      <p:sp>
        <p:nvSpPr>
          <p:cNvPr id="7" name="Picture Placeholder 6"/>
          <p:cNvSpPr>
            <a:spLocks noGrp="1"/>
          </p:cNvSpPr>
          <p:nvPr>
            <p:ph type="pic" sz="quarter" idx="12"/>
          </p:nvPr>
        </p:nvSpPr>
        <p:spPr>
          <a:xfrm>
            <a:off x="4797425" y="1185863"/>
            <a:ext cx="3668713" cy="3978275"/>
          </a:xfrm>
          <a:prstGeom prst="rect">
            <a:avLst/>
          </a:prstGeom>
        </p:spPr>
        <p:txBody>
          <a:bodyPr vert="horz"/>
          <a:lstStyle>
            <a:lvl1pPr marL="0" indent="0">
              <a:buNone/>
              <a:defRPr b="0" i="0">
                <a:solidFill>
                  <a:srgbClr val="3C3C3B"/>
                </a:solidFill>
                <a:latin typeface="WhitneyHTF-Book"/>
                <a:cs typeface="WhitneyHTF-Book"/>
              </a:defRPr>
            </a:lvl1pPr>
          </a:lstStyle>
          <a:p>
            <a:endParaRPr lang="en-US" dirty="0"/>
          </a:p>
        </p:txBody>
      </p:sp>
      <p:sp>
        <p:nvSpPr>
          <p:cNvPr id="2" name="Slide Number Placeholder 1"/>
          <p:cNvSpPr>
            <a:spLocks noGrp="1"/>
          </p:cNvSpPr>
          <p:nvPr>
            <p:ph type="sldNum" sz="quarter" idx="13"/>
          </p:nvPr>
        </p:nvSpPr>
        <p:spPr/>
        <p:txBody>
          <a:bodyPr/>
          <a:lstStyle/>
          <a:p>
            <a:fld id="{800E83E6-DBA4-7D44-BBF0-2626DEAE49B8}" type="slidenum">
              <a:rPr lang="en-US" smtClean="0"/>
              <a:pPr/>
              <a:t>‹#›</a:t>
            </a:fld>
            <a:endParaRPr lang="en-US" dirty="0"/>
          </a:p>
        </p:txBody>
      </p:sp>
      <p:sp>
        <p:nvSpPr>
          <p:cNvPr id="6"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Slide Title</a:t>
            </a:r>
          </a:p>
        </p:txBody>
      </p:sp>
    </p:spTree>
    <p:extLst>
      <p:ext uri="{BB962C8B-B14F-4D97-AF65-F5344CB8AC3E}">
        <p14:creationId xmlns:p14="http://schemas.microsoft.com/office/powerpoint/2010/main" val="118533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2451" y="2032000"/>
            <a:ext cx="3625549" cy="3287889"/>
          </a:xfrm>
          <a:prstGeom prst="rect">
            <a:avLst/>
          </a:prstGeom>
        </p:spPr>
        <p:txBody>
          <a:bodyPr/>
          <a:lstStyle>
            <a:lvl1pPr marL="342900" indent="-342900">
              <a:buFont typeface="Arial"/>
              <a:buChar char="•"/>
              <a:defRPr sz="2400" b="0" i="0">
                <a:solidFill>
                  <a:srgbClr val="3C3C3B"/>
                </a:solidFill>
                <a:latin typeface="WhitneyHTF-Book"/>
                <a:cs typeface="WhitneyHTF-Book"/>
              </a:defRPr>
            </a:lvl1pPr>
            <a:lvl2pPr marL="800100" indent="-342900">
              <a:buFont typeface="Arial"/>
              <a:buChar char="•"/>
              <a:defRPr sz="2400" b="0" i="0">
                <a:solidFill>
                  <a:srgbClr val="3C3C3B"/>
                </a:solidFill>
                <a:latin typeface="WhitneyHTF-Book"/>
                <a:cs typeface="WhitneyHTF-Book"/>
              </a:defRPr>
            </a:lvl2pPr>
            <a:lvl3pPr marL="1257300" indent="-342900">
              <a:buFont typeface="Arial"/>
              <a:buChar char="•"/>
              <a:defRPr sz="2400" b="0" i="0">
                <a:solidFill>
                  <a:srgbClr val="3C3C3B"/>
                </a:solidFill>
                <a:latin typeface="WhitneyHTF-Book"/>
                <a:cs typeface="WhitneyHTF-Book"/>
              </a:defRPr>
            </a:lvl3pPr>
            <a:lvl4pPr marL="1714500" indent="-342900">
              <a:buFont typeface="Arial"/>
              <a:buChar char="•"/>
              <a:defRPr sz="2400" b="0" i="0">
                <a:solidFill>
                  <a:srgbClr val="3C3C3B"/>
                </a:solidFill>
                <a:latin typeface="WhitneyHTF-Book"/>
                <a:cs typeface="WhitneyHTF-Book"/>
              </a:defRPr>
            </a:lvl4pPr>
            <a:lvl5pPr marL="2171700" indent="-342900">
              <a:buFont typeface="Arial"/>
              <a:buChar char="•"/>
              <a:defRPr sz="2400" b="0" i="0">
                <a:solidFill>
                  <a:srgbClr val="3C3C3B"/>
                </a:solidFill>
                <a:latin typeface="WhitneyHTF-Book"/>
                <a:cs typeface="WhitneyHTF-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3"/>
          </p:nvPr>
        </p:nvSpPr>
        <p:spPr>
          <a:xfrm>
            <a:off x="4841118" y="2032000"/>
            <a:ext cx="3625549" cy="3287889"/>
          </a:xfrm>
          <a:prstGeom prst="rect">
            <a:avLst/>
          </a:prstGeom>
        </p:spPr>
        <p:txBody>
          <a:bodyPr/>
          <a:lstStyle>
            <a:lvl1pPr marL="342900" indent="-342900">
              <a:buFont typeface="Arial"/>
              <a:buChar char="•"/>
              <a:defRPr sz="2400" b="0" i="0">
                <a:solidFill>
                  <a:srgbClr val="3C3C3B"/>
                </a:solidFill>
                <a:latin typeface="WhitneyHTF-Book"/>
                <a:cs typeface="WhitneyHTF-Book"/>
              </a:defRPr>
            </a:lvl1pPr>
            <a:lvl2pPr marL="800100" indent="-342900">
              <a:buFont typeface="Arial"/>
              <a:buChar char="•"/>
              <a:defRPr sz="2400" b="0" i="0">
                <a:solidFill>
                  <a:srgbClr val="3C3C3B"/>
                </a:solidFill>
                <a:latin typeface="WhitneyHTF-Book"/>
                <a:cs typeface="WhitneyHTF-Book"/>
              </a:defRPr>
            </a:lvl2pPr>
            <a:lvl3pPr marL="1257300" indent="-342900">
              <a:buFont typeface="Arial"/>
              <a:buChar char="•"/>
              <a:defRPr sz="2400" b="0" i="0">
                <a:solidFill>
                  <a:srgbClr val="3C3C3B"/>
                </a:solidFill>
                <a:latin typeface="WhitneyHTF-Book"/>
                <a:cs typeface="WhitneyHTF-Book"/>
              </a:defRPr>
            </a:lvl3pPr>
            <a:lvl4pPr marL="1714500" indent="-342900">
              <a:buFont typeface="Arial"/>
              <a:buChar char="•"/>
              <a:defRPr sz="2400" b="0" i="0">
                <a:solidFill>
                  <a:srgbClr val="3C3C3B"/>
                </a:solidFill>
                <a:latin typeface="WhitneyHTF-Book"/>
                <a:cs typeface="WhitneyHTF-Book"/>
              </a:defRPr>
            </a:lvl4pPr>
            <a:lvl5pPr marL="2171700" indent="-342900">
              <a:buFont typeface="Arial"/>
              <a:buChar char="•"/>
              <a:defRPr sz="2400" b="0" i="0">
                <a:solidFill>
                  <a:srgbClr val="3C3C3B"/>
                </a:solidFill>
                <a:latin typeface="WhitneyHTF-Book"/>
                <a:cs typeface="WhitneyHTF-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4"/>
          </p:nvPr>
        </p:nvSpPr>
        <p:spPr/>
        <p:txBody>
          <a:bodyPr/>
          <a:lstStyle/>
          <a:p>
            <a:fld id="{800E83E6-DBA4-7D44-BBF0-2626DEAE49B8}" type="slidenum">
              <a:rPr lang="en-US" smtClean="0"/>
              <a:pPr/>
              <a:t>‹#›</a:t>
            </a:fld>
            <a:endParaRPr lang="en-US" dirty="0"/>
          </a:p>
        </p:txBody>
      </p:sp>
      <p:sp>
        <p:nvSpPr>
          <p:cNvPr id="6"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Slide Title</a:t>
            </a:r>
          </a:p>
        </p:txBody>
      </p:sp>
    </p:spTree>
    <p:extLst>
      <p:ext uri="{BB962C8B-B14F-4D97-AF65-F5344CB8AC3E}">
        <p14:creationId xmlns:p14="http://schemas.microsoft.com/office/powerpoint/2010/main" val="71790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SSH012_Symbol_RGB_rotate.png"/>
          <p:cNvPicPr>
            <a:picLocks noChangeAspect="1"/>
          </p:cNvPicPr>
          <p:nvPr userDrawn="1"/>
        </p:nvPicPr>
        <p:blipFill rotWithShape="1">
          <a:blip r:embed="rId3">
            <a:extLst>
              <a:ext uri="{28A0092B-C50C-407E-A947-70E740481C1C}">
                <a14:useLocalDpi xmlns:a14="http://schemas.microsoft.com/office/drawing/2010/main" val="0"/>
              </a:ext>
            </a:extLst>
          </a:blip>
          <a:srcRect l="35128" r="2633" b="16078"/>
          <a:stretch/>
        </p:blipFill>
        <p:spPr>
          <a:xfrm>
            <a:off x="-13513" y="1750385"/>
            <a:ext cx="3785293" cy="5107616"/>
          </a:xfrm>
          <a:prstGeom prst="rect">
            <a:avLst/>
          </a:prstGeom>
        </p:spPr>
      </p:pic>
    </p:spTree>
    <p:extLst>
      <p:ext uri="{BB962C8B-B14F-4D97-AF65-F5344CB8AC3E}">
        <p14:creationId xmlns:p14="http://schemas.microsoft.com/office/powerpoint/2010/main" val="678213591"/>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983888"/>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4" r:id="rId3"/>
    <p:sldLayoutId id="214748366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694268" y="5706533"/>
            <a:ext cx="7772399" cy="0"/>
          </a:xfrm>
          <a:prstGeom prst="line">
            <a:avLst/>
          </a:prstGeom>
          <a:ln w="12700" cmpd="sng">
            <a:solidFill>
              <a:srgbClr val="A5A6A5"/>
            </a:solidFill>
          </a:ln>
          <a:effectLst/>
        </p:spPr>
        <p:style>
          <a:lnRef idx="2">
            <a:schemeClr val="accent1"/>
          </a:lnRef>
          <a:fillRef idx="0">
            <a:schemeClr val="accent1"/>
          </a:fillRef>
          <a:effectRef idx="1">
            <a:schemeClr val="accent1"/>
          </a:effectRef>
          <a:fontRef idx="minor">
            <a:schemeClr val="tx1"/>
          </a:fontRef>
        </p:style>
      </p:cxnSp>
      <p:pic>
        <p:nvPicPr>
          <p:cNvPr id="10" name="Picture 9" descr="13SSH012_English_NoTag_RGB_Larg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268" y="5905582"/>
            <a:ext cx="1985658" cy="709744"/>
          </a:xfrm>
          <a:prstGeom prst="rect">
            <a:avLst/>
          </a:prstGeom>
        </p:spPr>
      </p:pic>
      <p:pic>
        <p:nvPicPr>
          <p:cNvPr id="11" name="Picture 10" descr="13SSH012_English_Tagline_only_CMYK.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24401" y="6180080"/>
            <a:ext cx="2827867" cy="176270"/>
          </a:xfrm>
          <a:prstGeom prst="rect">
            <a:avLst/>
          </a:prstGeom>
        </p:spPr>
      </p:pic>
      <p:sp>
        <p:nvSpPr>
          <p:cNvPr id="9" name="Slide Number Placeholder 2"/>
          <p:cNvSpPr>
            <a:spLocks noGrp="1"/>
          </p:cNvSpPr>
          <p:nvPr>
            <p:ph type="sldNum" sz="quarter" idx="4"/>
          </p:nvPr>
        </p:nvSpPr>
        <p:spPr>
          <a:xfrm>
            <a:off x="7699745" y="6068069"/>
            <a:ext cx="7669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E83E6-DBA4-7D44-BBF0-2626DEAE49B8}" type="slidenum">
              <a:rPr lang="en-US" smtClean="0"/>
              <a:pPr/>
              <a:t>‹#›</a:t>
            </a:fld>
            <a:endParaRPr lang="en-US" dirty="0"/>
          </a:p>
        </p:txBody>
      </p:sp>
    </p:spTree>
    <p:extLst>
      <p:ext uri="{BB962C8B-B14F-4D97-AF65-F5344CB8AC3E}">
        <p14:creationId xmlns:p14="http://schemas.microsoft.com/office/powerpoint/2010/main" val="1661677030"/>
      </p:ext>
    </p:extLst>
  </p:cSld>
  <p:clrMap bg1="lt1" tx1="dk1" bg2="lt2" tx2="dk2" accent1="accent1" accent2="accent2" accent3="accent3" accent4="accent4" accent5="accent5" accent6="accent6" hlink="hlink" folHlink="folHlink"/>
  <p:sldLayoutIdLst>
    <p:sldLayoutId id="2147483659" r:id="rId1"/>
    <p:sldLayoutId id="2147483663" r:id="rId2"/>
    <p:sldLayoutId id="214748366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nevadahealthlink.com/partner-resources/" TargetMode="External"/><Relationship Id="rId2" Type="http://schemas.openxmlformats.org/officeDocument/2006/relationships/hyperlink" Target="https://www.nevadahealthlink.com/toolkits/#public-health" TargetMode="External"/><Relationship Id="rId1" Type="http://schemas.openxmlformats.org/officeDocument/2006/relationships/slideLayout" Target="../slideLayouts/slideLayout5.xml"/><Relationship Id="rId4" Type="http://schemas.openxmlformats.org/officeDocument/2006/relationships/hyperlink" Target="https://www.nevadahealthlink.com/medicaid-informatio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j-davis@exchange.nv.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sherbert@exchange.nv.gov" TargetMode="External"/><Relationship Id="rId2" Type="http://schemas.openxmlformats.org/officeDocument/2006/relationships/hyperlink" Target="mailto:j-davis@exchange.nv.gov" TargetMode="External"/><Relationship Id="rId1" Type="http://schemas.openxmlformats.org/officeDocument/2006/relationships/slideLayout" Target="../slideLayouts/slideLayout5.xml"/><Relationship Id="rId6" Type="http://schemas.openxmlformats.org/officeDocument/2006/relationships/hyperlink" Target="mailto:gcastaneda@exchange.nv.gov" TargetMode="External"/><Relationship Id="rId5" Type="http://schemas.openxmlformats.org/officeDocument/2006/relationships/hyperlink" Target="mailto:treed@exchange.nv.gov" TargetMode="External"/><Relationship Id="rId4" Type="http://schemas.openxmlformats.org/officeDocument/2006/relationships/hyperlink" Target="mailto:rlomazzo@exchange.nv.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about:blank"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4" y="555848"/>
            <a:ext cx="8758991" cy="1524000"/>
          </a:xfrm>
        </p:spPr>
        <p:txBody>
          <a:bodyPr>
            <a:noAutofit/>
          </a:bodyPr>
          <a:lstStyle/>
          <a:p>
            <a:r>
              <a:rPr lang="en-US" sz="4000" b="1" dirty="0">
                <a:solidFill>
                  <a:srgbClr val="A81C88"/>
                </a:solidFill>
              </a:rPr>
              <a:t>Silver State Health Insurance Exchange</a:t>
            </a:r>
          </a:p>
        </p:txBody>
      </p:sp>
      <p:sp>
        <p:nvSpPr>
          <p:cNvPr id="3" name="Subtitle 2"/>
          <p:cNvSpPr>
            <a:spLocks noGrp="1"/>
          </p:cNvSpPr>
          <p:nvPr>
            <p:ph type="subTitle" idx="1"/>
          </p:nvPr>
        </p:nvSpPr>
        <p:spPr>
          <a:xfrm>
            <a:off x="4256770" y="3381366"/>
            <a:ext cx="4110791" cy="428633"/>
          </a:xfrm>
        </p:spPr>
        <p:txBody>
          <a:bodyPr/>
          <a:lstStyle/>
          <a:p>
            <a:r>
              <a:rPr lang="en-US" sz="2400" dirty="0"/>
              <a:t>April 18, 2023</a:t>
            </a:r>
          </a:p>
        </p:txBody>
      </p:sp>
      <p:sp>
        <p:nvSpPr>
          <p:cNvPr id="4" name="Text Placeholder 3"/>
          <p:cNvSpPr>
            <a:spLocks noGrp="1"/>
          </p:cNvSpPr>
          <p:nvPr>
            <p:ph type="body" sz="quarter" idx="10"/>
          </p:nvPr>
        </p:nvSpPr>
        <p:spPr>
          <a:xfrm>
            <a:off x="3276600" y="2788440"/>
            <a:ext cx="5562600" cy="709617"/>
          </a:xfrm>
        </p:spPr>
        <p:txBody>
          <a:bodyPr/>
          <a:lstStyle/>
          <a:p>
            <a:r>
              <a:rPr lang="en-US" sz="2400" dirty="0"/>
              <a:t>Navigator/EEF PHE Unwinding Info Session </a:t>
            </a:r>
          </a:p>
        </p:txBody>
      </p:sp>
      <p:cxnSp>
        <p:nvCxnSpPr>
          <p:cNvPr id="10" name="Straight Connector 9">
            <a:extLst>
              <a:ext uri="{FF2B5EF4-FFF2-40B4-BE49-F238E27FC236}">
                <a16:creationId xmlns:a16="http://schemas.microsoft.com/office/drawing/2014/main" id="{D254A0E7-26AC-5DC4-A8C9-038476DD4CEF}"/>
              </a:ext>
            </a:extLst>
          </p:cNvPr>
          <p:cNvCxnSpPr>
            <a:cxnSpLocks/>
          </p:cNvCxnSpPr>
          <p:nvPr/>
        </p:nvCxnSpPr>
        <p:spPr>
          <a:xfrm>
            <a:off x="3505200" y="3276600"/>
            <a:ext cx="5334000"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descr="Graphical user interface&#10;&#10;Description automatically generated with low confidence">
            <a:extLst>
              <a:ext uri="{FF2B5EF4-FFF2-40B4-BE49-F238E27FC236}">
                <a16:creationId xmlns:a16="http://schemas.microsoft.com/office/drawing/2014/main" id="{C60FD979-063A-32F6-4AE6-A6B0CA1FA7BD}"/>
              </a:ext>
            </a:extLst>
          </p:cNvPr>
          <p:cNvPicPr>
            <a:picLocks noChangeAspect="1"/>
          </p:cNvPicPr>
          <p:nvPr/>
        </p:nvPicPr>
        <p:blipFill>
          <a:blip r:embed="rId3"/>
          <a:stretch>
            <a:fillRect/>
          </a:stretch>
        </p:blipFill>
        <p:spPr>
          <a:xfrm>
            <a:off x="4784975" y="4648200"/>
            <a:ext cx="3718175" cy="1349153"/>
          </a:xfrm>
          <a:prstGeom prst="rect">
            <a:avLst/>
          </a:prstGeom>
        </p:spPr>
      </p:pic>
    </p:spTree>
    <p:extLst>
      <p:ext uri="{BB962C8B-B14F-4D97-AF65-F5344CB8AC3E}">
        <p14:creationId xmlns:p14="http://schemas.microsoft.com/office/powerpoint/2010/main" val="216076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A553-3DDA-6AF3-EC08-337E909FE18B}"/>
              </a:ext>
            </a:extLst>
          </p:cNvPr>
          <p:cNvSpPr>
            <a:spLocks noGrp="1"/>
          </p:cNvSpPr>
          <p:nvPr>
            <p:ph type="ctrTitle"/>
          </p:nvPr>
        </p:nvSpPr>
        <p:spPr>
          <a:xfrm>
            <a:off x="1706908" y="384166"/>
            <a:ext cx="6857170" cy="720019"/>
          </a:xfrm>
        </p:spPr>
        <p:txBody>
          <a:bodyPr/>
          <a:lstStyle/>
          <a:p>
            <a:r>
              <a:rPr lang="en-US" b="1" dirty="0"/>
              <a:t>Process to Notify Beneficiaries </a:t>
            </a:r>
          </a:p>
        </p:txBody>
      </p:sp>
      <p:sp>
        <p:nvSpPr>
          <p:cNvPr id="3" name="Subtitle 2">
            <a:extLst>
              <a:ext uri="{FF2B5EF4-FFF2-40B4-BE49-F238E27FC236}">
                <a16:creationId xmlns:a16="http://schemas.microsoft.com/office/drawing/2014/main" id="{E918ED1A-9564-D873-B7A3-07311003B21C}"/>
              </a:ext>
            </a:extLst>
          </p:cNvPr>
          <p:cNvSpPr>
            <a:spLocks noGrp="1"/>
          </p:cNvSpPr>
          <p:nvPr>
            <p:ph type="subTitle" idx="1"/>
          </p:nvPr>
        </p:nvSpPr>
        <p:spPr>
          <a:xfrm>
            <a:off x="2163693" y="1133647"/>
            <a:ext cx="5943600" cy="1828800"/>
          </a:xfrm>
        </p:spPr>
        <p:txBody>
          <a:bodyPr/>
          <a:lstStyle/>
          <a:p>
            <a:pPr marL="342900" indent="-342900">
              <a:buFont typeface="Arial" panose="020B0604020202020204" pitchFamily="34" charset="0"/>
              <a:buChar char="•"/>
            </a:pPr>
            <a:r>
              <a:rPr lang="en-US" sz="1600" dirty="0"/>
              <a:t>NV State Medicaid sends redetermination packets in the mail and via email May 1, 2023</a:t>
            </a:r>
          </a:p>
          <a:p>
            <a:pPr marL="342900" indent="-342900">
              <a:buFont typeface="Arial" panose="020B0604020202020204" pitchFamily="34" charset="0"/>
              <a:buChar char="•"/>
            </a:pPr>
            <a:r>
              <a:rPr lang="en-US" sz="1600" dirty="0"/>
              <a:t>June 30</a:t>
            </a:r>
            <a:r>
              <a:rPr lang="en-US" sz="1600" baseline="30000" dirty="0"/>
              <a:t>th</a:t>
            </a:r>
            <a:r>
              <a:rPr lang="en-US" sz="1600" dirty="0"/>
              <a:t> is final day of eligibility for unresponsiveness</a:t>
            </a:r>
          </a:p>
          <a:p>
            <a:pPr marL="342900" indent="-342900">
              <a:buFont typeface="Arial" panose="020B0604020202020204" pitchFamily="34" charset="0"/>
              <a:buChar char="•"/>
            </a:pPr>
            <a:r>
              <a:rPr lang="en-US" sz="1600" dirty="0"/>
              <a:t>SSHIX call center CSRs making outbound calls to consumers during PHE unwinding period starting around May 1</a:t>
            </a:r>
          </a:p>
          <a:p>
            <a:pPr marL="342900" indent="-342900">
              <a:buFont typeface="Arial" panose="020B0604020202020204" pitchFamily="34" charset="0"/>
              <a:buChar char="•"/>
            </a:pPr>
            <a:r>
              <a:rPr lang="en-US" sz="1600" dirty="0"/>
              <a:t>MCOs are conducting outreach to Nevadans</a:t>
            </a:r>
          </a:p>
          <a:p>
            <a:pPr marL="342900" indent="-342900">
              <a:buFont typeface="Arial" panose="020B0604020202020204" pitchFamily="34" charset="0"/>
              <a:buChar char="•"/>
            </a:pPr>
            <a:endParaRPr lang="en-US" baseline="300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778D482-8284-4505-D57F-93FC52C1690A}"/>
              </a:ext>
            </a:extLst>
          </p:cNvPr>
          <p:cNvPicPr>
            <a:picLocks noChangeAspect="1"/>
          </p:cNvPicPr>
          <p:nvPr/>
        </p:nvPicPr>
        <p:blipFill>
          <a:blip r:embed="rId3"/>
          <a:stretch>
            <a:fillRect/>
          </a:stretch>
        </p:blipFill>
        <p:spPr>
          <a:xfrm>
            <a:off x="181275" y="3124200"/>
            <a:ext cx="4669343" cy="3308039"/>
          </a:xfrm>
          <a:prstGeom prst="rect">
            <a:avLst/>
          </a:prstGeom>
        </p:spPr>
      </p:pic>
      <p:pic>
        <p:nvPicPr>
          <p:cNvPr id="5" name="Picture 4">
            <a:extLst>
              <a:ext uri="{FF2B5EF4-FFF2-40B4-BE49-F238E27FC236}">
                <a16:creationId xmlns:a16="http://schemas.microsoft.com/office/drawing/2014/main" id="{708E1443-E1C6-CBBE-D41B-1E27A1CAB70F}"/>
              </a:ext>
            </a:extLst>
          </p:cNvPr>
          <p:cNvPicPr>
            <a:picLocks noChangeAspect="1"/>
          </p:cNvPicPr>
          <p:nvPr/>
        </p:nvPicPr>
        <p:blipFill>
          <a:blip r:embed="rId4"/>
          <a:stretch>
            <a:fillRect/>
          </a:stretch>
        </p:blipFill>
        <p:spPr>
          <a:xfrm>
            <a:off x="4553552" y="3058054"/>
            <a:ext cx="4530066" cy="3190345"/>
          </a:xfrm>
          <a:prstGeom prst="rect">
            <a:avLst/>
          </a:prstGeom>
        </p:spPr>
      </p:pic>
    </p:spTree>
    <p:extLst>
      <p:ext uri="{BB962C8B-B14F-4D97-AF65-F5344CB8AC3E}">
        <p14:creationId xmlns:p14="http://schemas.microsoft.com/office/powerpoint/2010/main" val="274712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F236-19F9-D4DE-2DF0-61C0970DBE00}"/>
              </a:ext>
            </a:extLst>
          </p:cNvPr>
          <p:cNvSpPr>
            <a:spLocks noGrp="1"/>
          </p:cNvSpPr>
          <p:nvPr>
            <p:ph type="ctrTitle"/>
          </p:nvPr>
        </p:nvSpPr>
        <p:spPr>
          <a:xfrm>
            <a:off x="1828800" y="304800"/>
            <a:ext cx="5185252" cy="720019"/>
          </a:xfrm>
        </p:spPr>
        <p:txBody>
          <a:bodyPr/>
          <a:lstStyle/>
          <a:p>
            <a:pPr algn="ctr"/>
            <a:r>
              <a:rPr lang="en-US" b="1" dirty="0"/>
              <a:t>Resources for You </a:t>
            </a:r>
          </a:p>
        </p:txBody>
      </p:sp>
      <p:sp>
        <p:nvSpPr>
          <p:cNvPr id="3" name="Subtitle 2">
            <a:extLst>
              <a:ext uri="{FF2B5EF4-FFF2-40B4-BE49-F238E27FC236}">
                <a16:creationId xmlns:a16="http://schemas.microsoft.com/office/drawing/2014/main" id="{F6E6301E-DBE5-EE01-C363-30A5248A288E}"/>
              </a:ext>
            </a:extLst>
          </p:cNvPr>
          <p:cNvSpPr>
            <a:spLocks noGrp="1"/>
          </p:cNvSpPr>
          <p:nvPr>
            <p:ph type="subTitle" idx="1"/>
          </p:nvPr>
        </p:nvSpPr>
        <p:spPr>
          <a:xfrm>
            <a:off x="2057400" y="1143000"/>
            <a:ext cx="6172200" cy="5257800"/>
          </a:xfrm>
        </p:spPr>
        <p:txBody>
          <a:bodyPr/>
          <a:lstStyle/>
          <a:p>
            <a:pPr marL="342900" indent="-342900">
              <a:buFont typeface="Arial" panose="020B0604020202020204" pitchFamily="34" charset="0"/>
              <a:buChar char="•"/>
            </a:pPr>
            <a:r>
              <a:rPr lang="en-US" dirty="0"/>
              <a:t>Navigator Newsletter – Read them, they’re important </a:t>
            </a:r>
          </a:p>
          <a:p>
            <a:pPr marL="342900" indent="-342900">
              <a:buFont typeface="Arial" panose="020B0604020202020204" pitchFamily="34" charset="0"/>
              <a:buChar char="•"/>
            </a:pPr>
            <a:r>
              <a:rPr lang="en-US" dirty="0"/>
              <a:t>Partner Toolkits: </a:t>
            </a:r>
            <a:r>
              <a:rPr lang="en-US" dirty="0">
                <a:hlinkClick r:id="rId2"/>
              </a:rPr>
              <a:t>https://www.nevadahealthlink.com/toolkits/#public-health</a:t>
            </a:r>
            <a:endParaRPr lang="en-US" dirty="0"/>
          </a:p>
          <a:p>
            <a:pPr marL="342900" indent="-342900">
              <a:buFont typeface="Arial" panose="020B0604020202020204" pitchFamily="34" charset="0"/>
              <a:buChar char="•"/>
            </a:pPr>
            <a:r>
              <a:rPr lang="en-US" dirty="0"/>
              <a:t>Reference Materials &amp; Tools </a:t>
            </a:r>
            <a:r>
              <a:rPr lang="en-US" dirty="0" err="1"/>
              <a:t>Navs</a:t>
            </a:r>
            <a:r>
              <a:rPr lang="en-US" dirty="0"/>
              <a:t>/IPAs: </a:t>
            </a:r>
            <a:r>
              <a:rPr lang="en-US" dirty="0">
                <a:hlinkClick r:id="rId3"/>
              </a:rPr>
              <a:t>https://www.nevadahealthlink.com/partner-resources/</a:t>
            </a:r>
            <a:endParaRPr lang="en-US" dirty="0"/>
          </a:p>
          <a:p>
            <a:pPr marL="342900" indent="-342900">
              <a:buFont typeface="Arial" panose="020B0604020202020204" pitchFamily="34" charset="0"/>
              <a:buChar char="•"/>
            </a:pPr>
            <a:r>
              <a:rPr lang="en-US" dirty="0"/>
              <a:t>PHE Webpage, coming soon, now directing to: </a:t>
            </a:r>
            <a:r>
              <a:rPr lang="en-US" dirty="0">
                <a:hlinkClick r:id="rId4"/>
              </a:rPr>
              <a:t>https://www.nevadahealthlink.com/medicaid-information/</a:t>
            </a:r>
            <a:r>
              <a:rPr lang="en-US" dirty="0"/>
              <a:t>   </a:t>
            </a:r>
          </a:p>
          <a:p>
            <a:endParaRPr lang="en-US" dirty="0"/>
          </a:p>
        </p:txBody>
      </p:sp>
    </p:spTree>
    <p:extLst>
      <p:ext uri="{BB962C8B-B14F-4D97-AF65-F5344CB8AC3E}">
        <p14:creationId xmlns:p14="http://schemas.microsoft.com/office/powerpoint/2010/main" val="215474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0AD3-610E-A721-4A7A-A13524B346C6}"/>
              </a:ext>
            </a:extLst>
          </p:cNvPr>
          <p:cNvSpPr>
            <a:spLocks noGrp="1"/>
          </p:cNvSpPr>
          <p:nvPr>
            <p:ph type="ctrTitle"/>
          </p:nvPr>
        </p:nvSpPr>
        <p:spPr>
          <a:xfrm>
            <a:off x="2133600" y="533400"/>
            <a:ext cx="5185252" cy="720019"/>
          </a:xfrm>
        </p:spPr>
        <p:txBody>
          <a:bodyPr/>
          <a:lstStyle/>
          <a:p>
            <a:pPr algn="ctr"/>
            <a:r>
              <a:rPr lang="en-US" b="1" dirty="0"/>
              <a:t>Questions/Feedback</a:t>
            </a:r>
          </a:p>
        </p:txBody>
      </p:sp>
      <p:sp>
        <p:nvSpPr>
          <p:cNvPr id="3" name="Subtitle 2">
            <a:extLst>
              <a:ext uri="{FF2B5EF4-FFF2-40B4-BE49-F238E27FC236}">
                <a16:creationId xmlns:a16="http://schemas.microsoft.com/office/drawing/2014/main" id="{5B442883-9440-F222-4E8F-D372A1E9A589}"/>
              </a:ext>
            </a:extLst>
          </p:cNvPr>
          <p:cNvSpPr>
            <a:spLocks noGrp="1"/>
          </p:cNvSpPr>
          <p:nvPr>
            <p:ph type="subTitle" idx="1"/>
          </p:nvPr>
        </p:nvSpPr>
        <p:spPr>
          <a:xfrm>
            <a:off x="2109537" y="1676400"/>
            <a:ext cx="5867400" cy="4419600"/>
          </a:xfrm>
        </p:spPr>
        <p:txBody>
          <a:bodyPr/>
          <a:lstStyle/>
          <a:p>
            <a:pPr algn="ctr"/>
            <a:r>
              <a:rPr lang="en-US" sz="2800" b="1" dirty="0">
                <a:solidFill>
                  <a:srgbClr val="00B0F0"/>
                </a:solidFill>
              </a:rPr>
              <a:t>???</a:t>
            </a:r>
          </a:p>
          <a:p>
            <a:r>
              <a:rPr lang="en-US" sz="2000" dirty="0">
                <a:solidFill>
                  <a:srgbClr val="8DB236"/>
                </a:solidFill>
              </a:rPr>
              <a:t>Thank you for your participation and helpful feedback! </a:t>
            </a:r>
          </a:p>
          <a:p>
            <a:endParaRPr lang="en-US" sz="2000" dirty="0"/>
          </a:p>
          <a:p>
            <a:endParaRPr lang="en-US" sz="2000" dirty="0"/>
          </a:p>
          <a:p>
            <a:endParaRPr lang="en-US" sz="2000" dirty="0"/>
          </a:p>
          <a:p>
            <a:r>
              <a:rPr lang="en-US" sz="2000" dirty="0"/>
              <a:t>Janel Davis</a:t>
            </a:r>
          </a:p>
          <a:p>
            <a:r>
              <a:rPr lang="en-US" sz="2000" dirty="0"/>
              <a:t>Chief Operations Officer</a:t>
            </a:r>
          </a:p>
          <a:p>
            <a:r>
              <a:rPr lang="en-US" sz="2000" dirty="0"/>
              <a:t>Silver State Health Insurance Exchange</a:t>
            </a:r>
          </a:p>
          <a:p>
            <a:r>
              <a:rPr lang="en-US" sz="2000" dirty="0">
                <a:hlinkClick r:id="rId2"/>
              </a:rPr>
              <a:t>j-davis@exchange.nv.gov</a:t>
            </a:r>
            <a:endParaRPr lang="en-US" sz="2000" dirty="0"/>
          </a:p>
          <a:p>
            <a:r>
              <a:rPr lang="en-US" sz="2000" dirty="0"/>
              <a:t>775-687-9934</a:t>
            </a:r>
          </a:p>
          <a:p>
            <a:r>
              <a:rPr lang="en-US" sz="2000" dirty="0"/>
              <a:t>775-434-9008</a:t>
            </a:r>
          </a:p>
        </p:txBody>
      </p:sp>
    </p:spTree>
    <p:extLst>
      <p:ext uri="{BB962C8B-B14F-4D97-AF65-F5344CB8AC3E}">
        <p14:creationId xmlns:p14="http://schemas.microsoft.com/office/powerpoint/2010/main" val="208955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2DACE-A969-CF36-4498-0F11FF3DC773}"/>
              </a:ext>
            </a:extLst>
          </p:cNvPr>
          <p:cNvSpPr>
            <a:spLocks noGrp="1"/>
          </p:cNvSpPr>
          <p:nvPr>
            <p:ph type="ctrTitle"/>
          </p:nvPr>
        </p:nvSpPr>
        <p:spPr>
          <a:xfrm>
            <a:off x="1950720" y="152400"/>
            <a:ext cx="6248400" cy="720019"/>
          </a:xfrm>
        </p:spPr>
        <p:txBody>
          <a:bodyPr/>
          <a:lstStyle/>
          <a:p>
            <a:pPr algn="ctr"/>
            <a:r>
              <a:rPr lang="en-US" sz="3600" b="1" dirty="0"/>
              <a:t>Agenda</a:t>
            </a:r>
          </a:p>
        </p:txBody>
      </p:sp>
      <p:sp>
        <p:nvSpPr>
          <p:cNvPr id="5" name="Subtitle 4">
            <a:extLst>
              <a:ext uri="{FF2B5EF4-FFF2-40B4-BE49-F238E27FC236}">
                <a16:creationId xmlns:a16="http://schemas.microsoft.com/office/drawing/2014/main" id="{563CBDC4-5EE4-A303-D96E-CF37A064C39B}"/>
              </a:ext>
            </a:extLst>
          </p:cNvPr>
          <p:cNvSpPr>
            <a:spLocks noGrp="1"/>
          </p:cNvSpPr>
          <p:nvPr>
            <p:ph type="subTitle" idx="1"/>
          </p:nvPr>
        </p:nvSpPr>
        <p:spPr>
          <a:xfrm>
            <a:off x="1981200" y="872419"/>
            <a:ext cx="6628985" cy="5680781"/>
          </a:xfrm>
        </p:spPr>
        <p:txBody>
          <a:bodyPr/>
          <a:lstStyle/>
          <a:p>
            <a:pPr marL="285750" indent="-285750">
              <a:buFont typeface="Arial" panose="020B0604020202020204" pitchFamily="34" charset="0"/>
              <a:buChar char="•"/>
            </a:pPr>
            <a:r>
              <a:rPr lang="en-US" sz="2800" dirty="0"/>
              <a:t>Introductions</a:t>
            </a:r>
          </a:p>
          <a:p>
            <a:pPr marL="285750" indent="-285750">
              <a:buFont typeface="Arial" panose="020B0604020202020204" pitchFamily="34" charset="0"/>
              <a:buChar char="•"/>
            </a:pPr>
            <a:r>
              <a:rPr lang="en-US" sz="2800" dirty="0"/>
              <a:t>OEP Metrics &amp; Successes PY23</a:t>
            </a:r>
          </a:p>
          <a:p>
            <a:pPr marL="285750" indent="-285750">
              <a:buFont typeface="Arial" panose="020B0604020202020204" pitchFamily="34" charset="0"/>
              <a:buChar char="•"/>
            </a:pPr>
            <a:r>
              <a:rPr lang="en-US" sz="2800" dirty="0"/>
              <a:t>Unwinding of the PHE</a:t>
            </a:r>
          </a:p>
          <a:p>
            <a:pPr marL="742950" lvl="1" indent="-285750" algn="l">
              <a:buFont typeface="Arial" panose="020B0604020202020204" pitchFamily="34" charset="0"/>
              <a:buChar char="•"/>
            </a:pPr>
            <a:r>
              <a:rPr lang="en-US" sz="2400" dirty="0"/>
              <a:t>Key Messages</a:t>
            </a:r>
          </a:p>
          <a:p>
            <a:pPr marL="742950" lvl="1" indent="-285750" algn="l">
              <a:buFont typeface="Arial" panose="020B0604020202020204" pitchFamily="34" charset="0"/>
              <a:buChar char="•"/>
            </a:pPr>
            <a:r>
              <a:rPr lang="en-US" sz="2400" dirty="0"/>
              <a:t>Coordination w/ Medicaid – PHE Messaging</a:t>
            </a:r>
          </a:p>
          <a:p>
            <a:pPr marL="742950" lvl="1" indent="-285750" algn="l">
              <a:buFont typeface="Arial" panose="020B0604020202020204" pitchFamily="34" charset="0"/>
              <a:buChar char="•"/>
            </a:pPr>
            <a:r>
              <a:rPr lang="en-US" sz="2400" dirty="0"/>
              <a:t>NV Health Link SEP</a:t>
            </a:r>
          </a:p>
          <a:p>
            <a:pPr marL="742950" lvl="1" indent="-285750" algn="l">
              <a:buFont typeface="Arial" panose="020B0604020202020204" pitchFamily="34" charset="0"/>
              <a:buChar char="•"/>
            </a:pPr>
            <a:r>
              <a:rPr lang="en-US" sz="2400" dirty="0"/>
              <a:t>Notifying Consumers</a:t>
            </a:r>
          </a:p>
          <a:p>
            <a:pPr marL="285750" indent="-285750">
              <a:buFont typeface="Arial" panose="020B0604020202020204" pitchFamily="34" charset="0"/>
              <a:buChar char="•"/>
            </a:pPr>
            <a:r>
              <a:rPr lang="en-US" sz="2800" dirty="0"/>
              <a:t>Resources for you </a:t>
            </a:r>
          </a:p>
          <a:p>
            <a:pPr marL="285750" indent="-285750">
              <a:buFont typeface="Arial" panose="020B0604020202020204" pitchFamily="34" charset="0"/>
              <a:buChar char="•"/>
            </a:pPr>
            <a:r>
              <a:rPr lang="en-US" sz="2800" dirty="0"/>
              <a:t>Q&amp;A</a:t>
            </a:r>
          </a:p>
        </p:txBody>
      </p:sp>
    </p:spTree>
    <p:extLst>
      <p:ext uri="{BB962C8B-B14F-4D97-AF65-F5344CB8AC3E}">
        <p14:creationId xmlns:p14="http://schemas.microsoft.com/office/powerpoint/2010/main" val="342473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89EC-0B11-A477-C73E-B8BC50D95674}"/>
              </a:ext>
            </a:extLst>
          </p:cNvPr>
          <p:cNvSpPr>
            <a:spLocks noGrp="1"/>
          </p:cNvSpPr>
          <p:nvPr>
            <p:ph type="ctrTitle"/>
          </p:nvPr>
        </p:nvSpPr>
        <p:spPr>
          <a:xfrm>
            <a:off x="2133600" y="235825"/>
            <a:ext cx="5185252" cy="720019"/>
          </a:xfrm>
        </p:spPr>
        <p:txBody>
          <a:bodyPr/>
          <a:lstStyle/>
          <a:p>
            <a:pPr algn="ctr"/>
            <a:r>
              <a:rPr lang="en-US" b="1" dirty="0">
                <a:solidFill>
                  <a:srgbClr val="9AB72D"/>
                </a:solidFill>
              </a:rPr>
              <a:t>Introductions</a:t>
            </a:r>
            <a:endParaRPr lang="en-US" dirty="0"/>
          </a:p>
        </p:txBody>
      </p:sp>
      <p:sp>
        <p:nvSpPr>
          <p:cNvPr id="3" name="Subtitle 2">
            <a:extLst>
              <a:ext uri="{FF2B5EF4-FFF2-40B4-BE49-F238E27FC236}">
                <a16:creationId xmlns:a16="http://schemas.microsoft.com/office/drawing/2014/main" id="{D71AF8AD-3213-7480-43E0-A52E2C9AB2D9}"/>
              </a:ext>
            </a:extLst>
          </p:cNvPr>
          <p:cNvSpPr>
            <a:spLocks noGrp="1"/>
          </p:cNvSpPr>
          <p:nvPr>
            <p:ph type="subTitle" idx="1"/>
          </p:nvPr>
        </p:nvSpPr>
        <p:spPr>
          <a:xfrm>
            <a:off x="1828800" y="1219200"/>
            <a:ext cx="6705600" cy="5105400"/>
          </a:xfrm>
        </p:spPr>
        <p:txBody>
          <a:bodyPr/>
          <a:lstStyle/>
          <a:p>
            <a:pPr marL="342900" indent="-342900">
              <a:buFont typeface="Arial" panose="020B0604020202020204" pitchFamily="34" charset="0"/>
              <a:buChar char="•"/>
            </a:pPr>
            <a:r>
              <a:rPr lang="en-US" dirty="0"/>
              <a:t>Janel Davis, Chief Operations Officer</a:t>
            </a:r>
          </a:p>
          <a:p>
            <a:pPr marL="800100" lvl="1" indent="-342900" algn="l">
              <a:buFont typeface="Arial" panose="020B0604020202020204" pitchFamily="34" charset="0"/>
              <a:buChar char="•"/>
            </a:pPr>
            <a:r>
              <a:rPr lang="en-US" sz="2400" dirty="0">
                <a:hlinkClick r:id="rId2"/>
              </a:rPr>
              <a:t>j-davis@exchange.nv.gov</a:t>
            </a:r>
            <a:r>
              <a:rPr lang="en-US" sz="2400" dirty="0"/>
              <a:t> </a:t>
            </a:r>
          </a:p>
          <a:p>
            <a:pPr marL="342900" indent="-342900">
              <a:buFont typeface="Arial" panose="020B0604020202020204" pitchFamily="34" charset="0"/>
              <a:buChar char="•"/>
            </a:pPr>
            <a:r>
              <a:rPr lang="en-US" dirty="0"/>
              <a:t>Shae Herbert, Quality Assurance Manager</a:t>
            </a:r>
          </a:p>
          <a:p>
            <a:pPr marL="800100" lvl="1" indent="-342900" algn="l">
              <a:buFont typeface="Arial" panose="020B0604020202020204" pitchFamily="34" charset="0"/>
              <a:buChar char="•"/>
            </a:pPr>
            <a:r>
              <a:rPr lang="en-US" sz="2400" dirty="0">
                <a:hlinkClick r:id="rId3"/>
              </a:rPr>
              <a:t>sherbert@exchange.nv.gov</a:t>
            </a:r>
            <a:r>
              <a:rPr lang="en-US" sz="2400" dirty="0"/>
              <a:t> </a:t>
            </a:r>
          </a:p>
          <a:p>
            <a:pPr marL="342900" indent="-342900">
              <a:buFont typeface="Arial" panose="020B0604020202020204" pitchFamily="34" charset="0"/>
              <a:buChar char="•"/>
            </a:pPr>
            <a:r>
              <a:rPr lang="en-US" dirty="0"/>
              <a:t>Rosa Alejandre, Nav Program Manager</a:t>
            </a:r>
          </a:p>
          <a:p>
            <a:pPr marL="800100" lvl="1" indent="-342900" algn="l">
              <a:buFont typeface="Arial" panose="020B0604020202020204" pitchFamily="34" charset="0"/>
              <a:buChar char="•"/>
            </a:pPr>
            <a:r>
              <a:rPr lang="en-US" sz="2400" dirty="0">
                <a:hlinkClick r:id="rId4"/>
              </a:rPr>
              <a:t>rlomazzo@exchange.nv.gov</a:t>
            </a:r>
            <a:r>
              <a:rPr lang="en-US" sz="2400" dirty="0"/>
              <a:t> </a:t>
            </a:r>
          </a:p>
          <a:p>
            <a:pPr marL="342900" indent="-342900">
              <a:buFont typeface="Arial" panose="020B0604020202020204" pitchFamily="34" charset="0"/>
              <a:buChar char="•"/>
            </a:pPr>
            <a:r>
              <a:rPr lang="en-US" dirty="0"/>
              <a:t>Tracy Reed, BPA 1, QA team, Broker/Nav focus</a:t>
            </a:r>
          </a:p>
          <a:p>
            <a:pPr marL="800100" lvl="1" indent="-342900" algn="l">
              <a:buFont typeface="Arial" panose="020B0604020202020204" pitchFamily="34" charset="0"/>
              <a:buChar char="•"/>
            </a:pPr>
            <a:r>
              <a:rPr lang="en-US" sz="2400" dirty="0">
                <a:hlinkClick r:id="rId5"/>
              </a:rPr>
              <a:t>treed@exchange.nv.gov</a:t>
            </a:r>
            <a:r>
              <a:rPr lang="en-US" sz="2400" dirty="0"/>
              <a:t>  </a:t>
            </a:r>
          </a:p>
          <a:p>
            <a:pPr marL="342900" indent="-342900">
              <a:buFont typeface="Arial" panose="020B0604020202020204" pitchFamily="34" charset="0"/>
              <a:buChar char="•"/>
            </a:pPr>
            <a:r>
              <a:rPr lang="en-US" dirty="0"/>
              <a:t>Georgina “Gina” Castaneda, Policy &amp; Compliance Manager </a:t>
            </a:r>
          </a:p>
          <a:p>
            <a:pPr marL="800100" lvl="1" indent="-342900" algn="l">
              <a:buFont typeface="Arial" panose="020B0604020202020204" pitchFamily="34" charset="0"/>
              <a:buChar char="•"/>
            </a:pPr>
            <a:r>
              <a:rPr lang="en-US" sz="2400" dirty="0">
                <a:hlinkClick r:id="rId6"/>
              </a:rPr>
              <a:t>gcastaneda@exchange.nv.gov</a:t>
            </a:r>
            <a:r>
              <a:rPr lang="en-US" sz="2400" dirty="0"/>
              <a:t> </a:t>
            </a:r>
          </a:p>
        </p:txBody>
      </p:sp>
    </p:spTree>
    <p:extLst>
      <p:ext uri="{BB962C8B-B14F-4D97-AF65-F5344CB8AC3E}">
        <p14:creationId xmlns:p14="http://schemas.microsoft.com/office/powerpoint/2010/main" val="165391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DC08F-4745-772D-BAE7-C4090E6F7849}"/>
              </a:ext>
            </a:extLst>
          </p:cNvPr>
          <p:cNvSpPr>
            <a:spLocks noGrp="1"/>
          </p:cNvSpPr>
          <p:nvPr>
            <p:ph sz="half" idx="1"/>
          </p:nvPr>
        </p:nvSpPr>
        <p:spPr>
          <a:xfrm>
            <a:off x="677333" y="1785055"/>
            <a:ext cx="3625549" cy="3777545"/>
          </a:xfrm>
        </p:spPr>
        <p:txBody>
          <a:bodyPr/>
          <a:lstStyle/>
          <a:p>
            <a:pPr marL="342900" indent="-342900">
              <a:buFont typeface="Arial" panose="020B0604020202020204" pitchFamily="34" charset="0"/>
              <a:buChar char="•"/>
            </a:pPr>
            <a:r>
              <a:rPr lang="en-US" dirty="0"/>
              <a:t>2</a:t>
            </a:r>
            <a:r>
              <a:rPr lang="en-US" baseline="30000" dirty="0"/>
              <a:t>nd</a:t>
            </a:r>
            <a:r>
              <a:rPr lang="en-US" dirty="0"/>
              <a:t> highest enrollment year at 96,379 enrollees</a:t>
            </a:r>
          </a:p>
          <a:p>
            <a:pPr marL="342900" indent="-342900">
              <a:buFont typeface="Arial" panose="020B0604020202020204" pitchFamily="34" charset="0"/>
              <a:buChar char="•"/>
            </a:pPr>
            <a:r>
              <a:rPr lang="en-US" dirty="0"/>
              <a:t>New enrollees: 19,410</a:t>
            </a:r>
          </a:p>
          <a:p>
            <a:pPr marL="342900" indent="-342900">
              <a:buFont typeface="Arial" panose="020B0604020202020204" pitchFamily="34" charset="0"/>
              <a:buChar char="•"/>
            </a:pPr>
            <a:r>
              <a:rPr lang="en-US" dirty="0"/>
              <a:t>Active re-enrollees: 13,602</a:t>
            </a:r>
          </a:p>
          <a:p>
            <a:pPr marL="342900" indent="-342900">
              <a:buFont typeface="Arial" panose="020B0604020202020204" pitchFamily="34" charset="0"/>
              <a:buChar char="•"/>
            </a:pPr>
            <a:r>
              <a:rPr lang="en-US" dirty="0"/>
              <a:t>Qualified Dental Plan Enrollments: 17,229</a:t>
            </a:r>
          </a:p>
          <a:p>
            <a:pPr marL="342900" indent="-342900">
              <a:buFont typeface="Arial" panose="020B0604020202020204" pitchFamily="34" charset="0"/>
              <a:buChar char="•"/>
            </a:pPr>
            <a:r>
              <a:rPr lang="en-US" dirty="0"/>
              <a:t>VSP Vision plan enrollments: 308 </a:t>
            </a:r>
          </a:p>
          <a:p>
            <a:pPr marL="342900" indent="-342900">
              <a:buFont typeface="Arial" panose="020B0604020202020204" pitchFamily="34" charset="0"/>
              <a:buChar char="•"/>
            </a:pPr>
            <a:endParaRPr lang="en-US" dirty="0"/>
          </a:p>
          <a:p>
            <a:endParaRPr lang="en-US" dirty="0"/>
          </a:p>
        </p:txBody>
      </p:sp>
      <p:sp>
        <p:nvSpPr>
          <p:cNvPr id="4" name="Content Placeholder 3">
            <a:extLst>
              <a:ext uri="{FF2B5EF4-FFF2-40B4-BE49-F238E27FC236}">
                <a16:creationId xmlns:a16="http://schemas.microsoft.com/office/drawing/2014/main" id="{29414F9F-1DA7-C47E-9C1E-45E978EC8E22}"/>
              </a:ext>
            </a:extLst>
          </p:cNvPr>
          <p:cNvSpPr>
            <a:spLocks noGrp="1"/>
          </p:cNvSpPr>
          <p:nvPr>
            <p:ph sz="half" idx="13"/>
          </p:nvPr>
        </p:nvSpPr>
        <p:spPr>
          <a:xfrm>
            <a:off x="4841118" y="1785055"/>
            <a:ext cx="3625549" cy="3777545"/>
          </a:xfrm>
        </p:spPr>
        <p:txBody>
          <a:bodyPr/>
          <a:lstStyle/>
          <a:p>
            <a:r>
              <a:rPr lang="en-US" dirty="0"/>
              <a:t>Press Event at SNV Health District</a:t>
            </a:r>
          </a:p>
          <a:p>
            <a:r>
              <a:rPr lang="en-US" dirty="0"/>
              <a:t>“Our Plans are Made for Your Plans” campaign</a:t>
            </a:r>
          </a:p>
          <a:p>
            <a:r>
              <a:rPr lang="en-US" dirty="0"/>
              <a:t>M4C Studies &amp; Surveys</a:t>
            </a:r>
          </a:p>
          <a:p>
            <a:r>
              <a:rPr lang="en-US" dirty="0"/>
              <a:t>Focus on hard-to-reach populations</a:t>
            </a:r>
          </a:p>
          <a:p>
            <a:r>
              <a:rPr lang="en-US" dirty="0"/>
              <a:t>Improve the consumer journey on NVHL.com  </a:t>
            </a:r>
          </a:p>
          <a:p>
            <a:endParaRPr lang="en-US" dirty="0"/>
          </a:p>
          <a:p>
            <a:endParaRPr lang="en-US" dirty="0"/>
          </a:p>
        </p:txBody>
      </p:sp>
      <p:sp>
        <p:nvSpPr>
          <p:cNvPr id="2" name="Title 1">
            <a:extLst>
              <a:ext uri="{FF2B5EF4-FFF2-40B4-BE49-F238E27FC236}">
                <a16:creationId xmlns:a16="http://schemas.microsoft.com/office/drawing/2014/main" id="{F21932B7-6106-DF5F-91E7-7BEF7B74D5FC}"/>
              </a:ext>
            </a:extLst>
          </p:cNvPr>
          <p:cNvSpPr>
            <a:spLocks noGrp="1"/>
          </p:cNvSpPr>
          <p:nvPr>
            <p:ph type="ctrTitle"/>
          </p:nvPr>
        </p:nvSpPr>
        <p:spPr>
          <a:xfrm>
            <a:off x="228600" y="348366"/>
            <a:ext cx="8382000" cy="947034"/>
          </a:xfrm>
        </p:spPr>
        <p:txBody>
          <a:bodyPr/>
          <a:lstStyle/>
          <a:p>
            <a:pPr algn="ctr"/>
            <a:r>
              <a:rPr lang="en-US" sz="3200" b="1" dirty="0"/>
              <a:t>Open Enrollment Plan Year 2023 Metrics &amp; Successes  </a:t>
            </a:r>
          </a:p>
        </p:txBody>
      </p:sp>
    </p:spTree>
    <p:extLst>
      <p:ext uri="{BB962C8B-B14F-4D97-AF65-F5344CB8AC3E}">
        <p14:creationId xmlns:p14="http://schemas.microsoft.com/office/powerpoint/2010/main" val="424236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CD41-259B-12AB-D4D9-E105E4D44453}"/>
              </a:ext>
            </a:extLst>
          </p:cNvPr>
          <p:cNvSpPr>
            <a:spLocks noGrp="1"/>
          </p:cNvSpPr>
          <p:nvPr>
            <p:ph type="ctrTitle"/>
          </p:nvPr>
        </p:nvSpPr>
        <p:spPr>
          <a:xfrm>
            <a:off x="304800" y="228600"/>
            <a:ext cx="8534400" cy="720019"/>
          </a:xfrm>
        </p:spPr>
        <p:txBody>
          <a:bodyPr/>
          <a:lstStyle/>
          <a:p>
            <a:pPr algn="ctr"/>
            <a:r>
              <a:rPr lang="en-US" sz="3600" b="1" dirty="0"/>
              <a:t>Understanding Data Matching Issues (DMIs)</a:t>
            </a:r>
          </a:p>
        </p:txBody>
      </p:sp>
      <p:sp>
        <p:nvSpPr>
          <p:cNvPr id="3" name="Subtitle 2">
            <a:extLst>
              <a:ext uri="{FF2B5EF4-FFF2-40B4-BE49-F238E27FC236}">
                <a16:creationId xmlns:a16="http://schemas.microsoft.com/office/drawing/2014/main" id="{90CAB433-ED2B-BB1E-3FD8-39CB65A1A63D}"/>
              </a:ext>
            </a:extLst>
          </p:cNvPr>
          <p:cNvSpPr>
            <a:spLocks noGrp="1"/>
          </p:cNvSpPr>
          <p:nvPr>
            <p:ph type="subTitle" idx="1"/>
          </p:nvPr>
        </p:nvSpPr>
        <p:spPr>
          <a:xfrm>
            <a:off x="1600200" y="948618"/>
            <a:ext cx="7239000" cy="5680781"/>
          </a:xfrm>
        </p:spPr>
        <p:txBody>
          <a:bodyPr/>
          <a:lstStyle/>
          <a:p>
            <a:pPr marL="285750" marR="0" lvl="0" indent="-285750">
              <a:spcBef>
                <a:spcPts val="0"/>
              </a:spcBef>
              <a:spcAft>
                <a:spcPts val="0"/>
              </a:spcAft>
              <a:buFont typeface="Arial" panose="020B0604020202020204" pitchFamily="34" charset="0"/>
              <a:buChar char="•"/>
            </a:pPr>
            <a:r>
              <a:rPr lang="en-US" sz="2000" dirty="0">
                <a:solidFill>
                  <a:srgbClr val="3C3C3B"/>
                </a:solidFill>
                <a:effectLst/>
                <a:latin typeface="WhitneyHTF-Book"/>
                <a:ea typeface="Calibri" panose="020F0502020204030204" pitchFamily="34" charset="0"/>
              </a:rPr>
              <a:t>Verification(s) are checked </a:t>
            </a:r>
            <a:r>
              <a:rPr lang="en-US" sz="2000" b="1" u="sng" dirty="0">
                <a:solidFill>
                  <a:srgbClr val="3C3C3B"/>
                </a:solidFill>
                <a:effectLst/>
                <a:latin typeface="WhitneyHTF-Book"/>
                <a:ea typeface="Calibri" panose="020F0502020204030204" pitchFamily="34" charset="0"/>
              </a:rPr>
              <a:t>every time </a:t>
            </a:r>
            <a:r>
              <a:rPr lang="en-US" sz="2000" dirty="0">
                <a:solidFill>
                  <a:srgbClr val="3C3C3B"/>
                </a:solidFill>
                <a:effectLst/>
                <a:latin typeface="WhitneyHTF-Book"/>
                <a:ea typeface="Calibri" panose="020F0502020204030204" pitchFamily="34" charset="0"/>
              </a:rPr>
              <a:t>an application is submitted. Every Nov. 1</a:t>
            </a:r>
            <a:r>
              <a:rPr lang="en-US" sz="2000" baseline="30000" dirty="0">
                <a:solidFill>
                  <a:srgbClr val="3C3C3B"/>
                </a:solidFill>
                <a:effectLst/>
                <a:latin typeface="WhitneyHTF-Book"/>
                <a:ea typeface="Calibri" panose="020F0502020204030204" pitchFamily="34" charset="0"/>
              </a:rPr>
              <a:t>st</a:t>
            </a:r>
            <a:r>
              <a:rPr lang="en-US" sz="2000" dirty="0">
                <a:solidFill>
                  <a:srgbClr val="3C3C3B"/>
                </a:solidFill>
                <a:effectLst/>
                <a:latin typeface="WhitneyHTF-Book"/>
                <a:ea typeface="Calibri" panose="020F0502020204030204" pitchFamily="34" charset="0"/>
              </a:rPr>
              <a:t> of each year, and twice a year at periodic times</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3C3C3B"/>
                </a:solidFill>
                <a:effectLst/>
                <a:latin typeface="WhitneyHTF-Book"/>
                <a:ea typeface="Calibri" panose="020F0502020204030204" pitchFamily="34" charset="0"/>
              </a:rPr>
              <a:t>If application information is </a:t>
            </a:r>
            <a:r>
              <a:rPr lang="en-US" sz="2000" dirty="0">
                <a:solidFill>
                  <a:srgbClr val="3C3C3B"/>
                </a:solidFill>
                <a:effectLst/>
                <a:latin typeface="Times New Roman" panose="02020603050405020304" pitchFamily="18" charset="0"/>
                <a:ea typeface="Calibri" panose="020F0502020204030204" pitchFamily="34" charset="0"/>
              </a:rPr>
              <a:t>“</a:t>
            </a:r>
            <a:r>
              <a:rPr lang="en-US" sz="2000" dirty="0">
                <a:solidFill>
                  <a:srgbClr val="3C3C3B"/>
                </a:solidFill>
                <a:effectLst/>
                <a:latin typeface="WhitneyHTF-Book"/>
                <a:ea typeface="Calibri" panose="020F0502020204030204" pitchFamily="34" charset="0"/>
              </a:rPr>
              <a:t>inconsistent with trusted data sources</a:t>
            </a:r>
            <a:r>
              <a:rPr lang="en-US" sz="2000" dirty="0">
                <a:solidFill>
                  <a:srgbClr val="3C3C3B"/>
                </a:solidFill>
                <a:effectLst/>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p>
            <a:pPr marL="742950" lvl="1" indent="-285750" algn="l">
              <a:spcBef>
                <a:spcPts val="0"/>
              </a:spcBef>
              <a:buFont typeface="Arial" panose="020B0604020202020204" pitchFamily="34" charset="0"/>
              <a:buChar char="•"/>
            </a:pPr>
            <a:r>
              <a:rPr lang="en-US" sz="2000" dirty="0">
                <a:solidFill>
                  <a:srgbClr val="3C3C3B"/>
                </a:solidFill>
                <a:effectLst/>
                <a:latin typeface="WhitneyHTF-Book"/>
                <a:ea typeface="Calibri" panose="020F0502020204030204" pitchFamily="34" charset="0"/>
              </a:rPr>
              <a:t>DMIs will be generated for each inconsistency found</a:t>
            </a:r>
            <a:endParaRPr lang="en-US" sz="2000" dirty="0">
              <a:latin typeface="Calibri" panose="020F0502020204030204" pitchFamily="34" charset="0"/>
              <a:ea typeface="Calibri" panose="020F0502020204030204" pitchFamily="34" charset="0"/>
            </a:endParaRPr>
          </a:p>
          <a:p>
            <a:pPr marL="742950" lvl="1" indent="-285750" algn="l">
              <a:spcBef>
                <a:spcPts val="0"/>
              </a:spcBef>
              <a:buFont typeface="Arial" panose="020B0604020202020204" pitchFamily="34" charset="0"/>
              <a:buChar char="•"/>
            </a:pPr>
            <a:r>
              <a:rPr lang="en-US" sz="2000" dirty="0">
                <a:solidFill>
                  <a:srgbClr val="3C3C3B"/>
                </a:solidFill>
                <a:effectLst/>
                <a:latin typeface="WhitneyHTF-Book"/>
                <a:ea typeface="Calibri" panose="020F0502020204030204" pitchFamily="34" charset="0"/>
              </a:rPr>
              <a:t>Customer is </a:t>
            </a:r>
            <a:r>
              <a:rPr lang="en-US" sz="2000" dirty="0">
                <a:solidFill>
                  <a:srgbClr val="3C3C3B"/>
                </a:solidFill>
                <a:effectLst/>
                <a:latin typeface="Times New Roman" panose="02020603050405020304" pitchFamily="18" charset="0"/>
                <a:ea typeface="Calibri" panose="020F0502020204030204" pitchFamily="34" charset="0"/>
              </a:rPr>
              <a:t>“</a:t>
            </a:r>
            <a:r>
              <a:rPr lang="en-US" sz="2000" dirty="0">
                <a:solidFill>
                  <a:srgbClr val="3C3C3B"/>
                </a:solidFill>
                <a:effectLst/>
                <a:latin typeface="WhitneyHTF-Book"/>
                <a:ea typeface="Calibri" panose="020F0502020204030204" pitchFamily="34" charset="0"/>
              </a:rPr>
              <a:t>conditionally eligible</a:t>
            </a:r>
            <a:r>
              <a:rPr lang="en-US" sz="2000" dirty="0">
                <a:solidFill>
                  <a:srgbClr val="3C3C3B"/>
                </a:solidFill>
                <a:effectLst/>
                <a:latin typeface="Times New Roman" panose="02020603050405020304" pitchFamily="18" charset="0"/>
                <a:ea typeface="Calibri" panose="020F0502020204030204" pitchFamily="34" charset="0"/>
              </a:rPr>
              <a:t>”</a:t>
            </a:r>
            <a:r>
              <a:rPr lang="en-US" sz="2000" dirty="0">
                <a:solidFill>
                  <a:srgbClr val="3C3C3B"/>
                </a:solidFill>
                <a:effectLst/>
                <a:latin typeface="WhitneyHTF-Book"/>
                <a:ea typeface="Calibri" panose="020F0502020204030204" pitchFamily="34" charset="0"/>
              </a:rPr>
              <a:t> for coverage for 90-day reasonable opportunity period (ROP)</a:t>
            </a:r>
            <a:endParaRPr lang="en-US" sz="2000" dirty="0">
              <a:latin typeface="Calibri" panose="020F0502020204030204" pitchFamily="34" charset="0"/>
              <a:ea typeface="Calibri" panose="020F0502020204030204" pitchFamily="34" charset="0"/>
            </a:endParaRPr>
          </a:p>
          <a:p>
            <a:pPr marL="742950" lvl="1" indent="-285750" algn="l">
              <a:spcBef>
                <a:spcPts val="0"/>
              </a:spcBef>
              <a:buFont typeface="Arial" panose="020B0604020202020204" pitchFamily="34" charset="0"/>
              <a:buChar char="•"/>
            </a:pPr>
            <a:r>
              <a:rPr lang="en-US" sz="2000" dirty="0">
                <a:solidFill>
                  <a:srgbClr val="3C3C3B"/>
                </a:solidFill>
                <a:effectLst/>
                <a:latin typeface="WhitneyHTF-Book"/>
                <a:ea typeface="Calibri" panose="020F0502020204030204" pitchFamily="34" charset="0"/>
              </a:rPr>
              <a:t>Inconsistencies must be resolved before end of ROP or else adverse action will be taken</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3C3C3B"/>
                </a:solidFill>
                <a:effectLst/>
                <a:latin typeface="WhitneyHTF-Book"/>
                <a:ea typeface="Calibri" panose="020F0502020204030204" pitchFamily="34" charset="0"/>
              </a:rPr>
              <a:t>Since eligibility is determined at the individual family member level, most DMIs are applicable to a specific person not the entire HH</a:t>
            </a:r>
            <a:endParaRPr lang="en-US" sz="20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rgbClr val="3C3C3B"/>
                </a:solidFill>
                <a:effectLst/>
                <a:latin typeface="WhitneyHTF-Book"/>
                <a:ea typeface="Calibri" panose="020F0502020204030204" pitchFamily="34" charset="0"/>
              </a:rPr>
              <a:t>NOTE: Income is for the entire HH, income DMIs are based on the entire household</a:t>
            </a:r>
            <a:r>
              <a:rPr lang="en-US" sz="2000" dirty="0">
                <a:solidFill>
                  <a:srgbClr val="3C3C3B"/>
                </a:solidFill>
                <a:effectLst/>
                <a:latin typeface="Times New Roman" panose="02020603050405020304" pitchFamily="18" charset="0"/>
                <a:ea typeface="Calibri" panose="020F0502020204030204" pitchFamily="34" charset="0"/>
              </a:rPr>
              <a:t>’</a:t>
            </a:r>
            <a:r>
              <a:rPr lang="en-US" sz="2000" dirty="0">
                <a:solidFill>
                  <a:srgbClr val="3C3C3B"/>
                </a:solidFill>
                <a:effectLst/>
                <a:latin typeface="WhitneyHTF-Book"/>
                <a:ea typeface="Calibri" panose="020F0502020204030204" pitchFamily="34" charset="0"/>
              </a:rPr>
              <a:t>s income (even though we list the income DMI under the primary tax filer</a:t>
            </a:r>
            <a:r>
              <a:rPr lang="en-US" sz="2000" dirty="0">
                <a:solidFill>
                  <a:srgbClr val="3C3C3B"/>
                </a:solidFill>
                <a:effectLst/>
                <a:latin typeface="Times New Roman" panose="02020603050405020304" pitchFamily="18" charset="0"/>
                <a:ea typeface="Calibri" panose="020F0502020204030204" pitchFamily="34" charset="0"/>
              </a:rPr>
              <a:t>’</a:t>
            </a:r>
            <a:r>
              <a:rPr lang="en-US" sz="2000" dirty="0">
                <a:solidFill>
                  <a:srgbClr val="3C3C3B"/>
                </a:solidFill>
                <a:effectLst/>
                <a:latin typeface="WhitneyHTF-Book"/>
                <a:ea typeface="Calibri" panose="020F0502020204030204" pitchFamily="34" charset="0"/>
              </a:rPr>
              <a:t>s name)</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ea typeface="Calibri" panose="020F0502020204030204" pitchFamily="34" charset="0"/>
            </a:endParaRPr>
          </a:p>
          <a:p>
            <a:pPr marL="0" marR="0">
              <a:spcBef>
                <a:spcPts val="0"/>
              </a:spcBef>
              <a:spcAft>
                <a:spcPts val="0"/>
              </a:spcAft>
            </a:pPr>
            <a:r>
              <a:rPr lang="en-US" sz="2000" dirty="0">
                <a:solidFill>
                  <a:srgbClr val="3C3C3B"/>
                </a:solidFill>
                <a:effectLst/>
                <a:latin typeface="WhitneyHTF-Book"/>
                <a:ea typeface="Calibri" panose="020F0502020204030204" pitchFamily="34" charset="0"/>
              </a:rPr>
              <a:t>If income DMI is not resolved by end of ROP, APTC/CSR terminated for entire HH affective last day of the month or after ROP expires (</a:t>
            </a:r>
            <a:r>
              <a:rPr lang="en-US" sz="2000" b="1" u="sng" dirty="0">
                <a:solidFill>
                  <a:srgbClr val="3C3C3B"/>
                </a:solidFill>
                <a:effectLst/>
                <a:latin typeface="WhitneyHTF-Book"/>
                <a:ea typeface="Calibri" panose="020F0502020204030204" pitchFamily="34" charset="0"/>
              </a:rPr>
              <a:t>90-day ROP + 15 days</a:t>
            </a:r>
            <a:r>
              <a:rPr lang="en-US" sz="2000" dirty="0">
                <a:solidFill>
                  <a:srgbClr val="3C3C3B"/>
                </a:solidFill>
                <a:effectLst/>
                <a:latin typeface="WhitneyHTF-Book"/>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76502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35B4-53BE-77E0-FD04-B00DA336E3FE}"/>
              </a:ext>
            </a:extLst>
          </p:cNvPr>
          <p:cNvSpPr>
            <a:spLocks noGrp="1"/>
          </p:cNvSpPr>
          <p:nvPr>
            <p:ph type="ctrTitle"/>
          </p:nvPr>
        </p:nvSpPr>
        <p:spPr>
          <a:xfrm>
            <a:off x="1525216" y="136432"/>
            <a:ext cx="6093568" cy="540014"/>
          </a:xfrm>
        </p:spPr>
        <p:txBody>
          <a:bodyPr/>
          <a:lstStyle/>
          <a:p>
            <a:pPr algn="ctr"/>
            <a:r>
              <a:rPr lang="en-US" sz="3600" b="1" dirty="0"/>
              <a:t>Let’s Talk PHE Unwinding</a:t>
            </a:r>
          </a:p>
        </p:txBody>
      </p:sp>
      <p:sp>
        <p:nvSpPr>
          <p:cNvPr id="3" name="TextBox 2">
            <a:extLst>
              <a:ext uri="{FF2B5EF4-FFF2-40B4-BE49-F238E27FC236}">
                <a16:creationId xmlns:a16="http://schemas.microsoft.com/office/drawing/2014/main" id="{BC7FDA73-DD3F-2820-FCCF-9697AAAA7E22}"/>
              </a:ext>
            </a:extLst>
          </p:cNvPr>
          <p:cNvSpPr txBox="1"/>
          <p:nvPr/>
        </p:nvSpPr>
        <p:spPr>
          <a:xfrm>
            <a:off x="1174457" y="814618"/>
            <a:ext cx="7163885" cy="1641475"/>
          </a:xfrm>
          <a:prstGeom prst="rect">
            <a:avLst/>
          </a:prstGeom>
          <a:noFill/>
        </p:spPr>
        <p:txBody>
          <a:bodyPr wrap="square" rtlCol="0">
            <a:spAutoFit/>
          </a:bodyPr>
          <a:lstStyle/>
          <a:p>
            <a:pPr>
              <a:lnSpc>
                <a:spcPct val="115000"/>
              </a:lnSpc>
              <a:spcAft>
                <a:spcPts val="750"/>
              </a:spcAft>
            </a:pPr>
            <a:r>
              <a:rPr lang="en-US" sz="1400" dirty="0">
                <a:latin typeface="WhitneyHTF-Book"/>
                <a:ea typeface="Arial" panose="020B0604020202020204" pitchFamily="34" charset="0"/>
              </a:rPr>
              <a:t>In 2020, The U.S. Department of Health &amp; Human Services declared the U.S. to be in a Public Health Emergency (PHE). When the PHE ends (date yet to be determined), Nevadans enrolled in Medicaid will need to take action to renew their coverage and not lose health insurance. Nevada Health Link is working closely with Nevada Medicaid to inform Nevadans about renewing their coverage and exploring health insurance options if they no longer qualify for Medicaid.</a:t>
            </a:r>
          </a:p>
          <a:p>
            <a:endParaRPr lang="en-US" sz="1350" dirty="0"/>
          </a:p>
        </p:txBody>
      </p:sp>
      <p:sp>
        <p:nvSpPr>
          <p:cNvPr id="4" name="TextBox 3">
            <a:extLst>
              <a:ext uri="{FF2B5EF4-FFF2-40B4-BE49-F238E27FC236}">
                <a16:creationId xmlns:a16="http://schemas.microsoft.com/office/drawing/2014/main" id="{1EC7A2A0-65A5-BF7B-F466-04307A396490}"/>
              </a:ext>
            </a:extLst>
          </p:cNvPr>
          <p:cNvSpPr txBox="1"/>
          <p:nvPr/>
        </p:nvSpPr>
        <p:spPr>
          <a:xfrm>
            <a:off x="2133600" y="2097796"/>
            <a:ext cx="4624431" cy="400110"/>
          </a:xfrm>
          <a:prstGeom prst="rect">
            <a:avLst/>
          </a:prstGeom>
          <a:noFill/>
        </p:spPr>
        <p:txBody>
          <a:bodyPr wrap="square" rtlCol="0">
            <a:spAutoFit/>
          </a:bodyPr>
          <a:lstStyle/>
          <a:p>
            <a:pPr algn="ctr"/>
            <a:r>
              <a:rPr lang="en-US" sz="2000" b="1" dirty="0">
                <a:solidFill>
                  <a:srgbClr val="13A0E5"/>
                </a:solidFill>
                <a:latin typeface="WhitneyHTF-Book"/>
              </a:rPr>
              <a:t>What we’ve done so far: </a:t>
            </a:r>
          </a:p>
        </p:txBody>
      </p:sp>
      <p:pic>
        <p:nvPicPr>
          <p:cNvPr id="6" name="Picture 5">
            <a:extLst>
              <a:ext uri="{FF2B5EF4-FFF2-40B4-BE49-F238E27FC236}">
                <a16:creationId xmlns:a16="http://schemas.microsoft.com/office/drawing/2014/main" id="{19C7D3AF-04D9-C5B6-AD2E-80B5686129BA}"/>
              </a:ext>
            </a:extLst>
          </p:cNvPr>
          <p:cNvPicPr>
            <a:picLocks noChangeAspect="1"/>
          </p:cNvPicPr>
          <p:nvPr/>
        </p:nvPicPr>
        <p:blipFill>
          <a:blip r:embed="rId3"/>
          <a:stretch>
            <a:fillRect/>
          </a:stretch>
        </p:blipFill>
        <p:spPr>
          <a:xfrm>
            <a:off x="80702" y="3300896"/>
            <a:ext cx="1801444" cy="2768438"/>
          </a:xfrm>
          <a:prstGeom prst="rect">
            <a:avLst/>
          </a:prstGeom>
        </p:spPr>
      </p:pic>
      <p:pic>
        <p:nvPicPr>
          <p:cNvPr id="8" name="Picture 7">
            <a:extLst>
              <a:ext uri="{FF2B5EF4-FFF2-40B4-BE49-F238E27FC236}">
                <a16:creationId xmlns:a16="http://schemas.microsoft.com/office/drawing/2014/main" id="{3BE22872-F6EB-BE63-BFF7-AE550BE0DD65}"/>
              </a:ext>
            </a:extLst>
          </p:cNvPr>
          <p:cNvPicPr>
            <a:picLocks noChangeAspect="1"/>
          </p:cNvPicPr>
          <p:nvPr/>
        </p:nvPicPr>
        <p:blipFill>
          <a:blip r:embed="rId4"/>
          <a:stretch>
            <a:fillRect/>
          </a:stretch>
        </p:blipFill>
        <p:spPr>
          <a:xfrm>
            <a:off x="1990910" y="3293005"/>
            <a:ext cx="1801445" cy="2770289"/>
          </a:xfrm>
          <a:prstGeom prst="rect">
            <a:avLst/>
          </a:prstGeom>
        </p:spPr>
      </p:pic>
      <p:sp>
        <p:nvSpPr>
          <p:cNvPr id="9" name="TextBox 8">
            <a:extLst>
              <a:ext uri="{FF2B5EF4-FFF2-40B4-BE49-F238E27FC236}">
                <a16:creationId xmlns:a16="http://schemas.microsoft.com/office/drawing/2014/main" id="{9CD2C31B-84BB-14CE-078F-B41DC6EE9D12}"/>
              </a:ext>
            </a:extLst>
          </p:cNvPr>
          <p:cNvSpPr txBox="1"/>
          <p:nvPr/>
        </p:nvSpPr>
        <p:spPr>
          <a:xfrm>
            <a:off x="1558758" y="2692300"/>
            <a:ext cx="2531413" cy="523220"/>
          </a:xfrm>
          <a:prstGeom prst="rect">
            <a:avLst/>
          </a:prstGeom>
          <a:noFill/>
        </p:spPr>
        <p:txBody>
          <a:bodyPr wrap="square" rtlCol="0">
            <a:spAutoFit/>
          </a:bodyPr>
          <a:lstStyle/>
          <a:p>
            <a:pPr marL="214313" indent="-214313">
              <a:buFont typeface="Arial" panose="020B0604020202020204" pitchFamily="34" charset="0"/>
              <a:buChar char="•"/>
            </a:pPr>
            <a:r>
              <a:rPr lang="en-US" sz="1400" dirty="0">
                <a:latin typeface="WhitneyHTF-Book"/>
              </a:rPr>
              <a:t>Print &amp; distribute poster to our community partners </a:t>
            </a:r>
          </a:p>
        </p:txBody>
      </p:sp>
      <p:sp>
        <p:nvSpPr>
          <p:cNvPr id="10" name="TextBox 9">
            <a:extLst>
              <a:ext uri="{FF2B5EF4-FFF2-40B4-BE49-F238E27FC236}">
                <a16:creationId xmlns:a16="http://schemas.microsoft.com/office/drawing/2014/main" id="{3D0370A3-6755-F368-EE0E-29AF4D2BBA94}"/>
              </a:ext>
            </a:extLst>
          </p:cNvPr>
          <p:cNvSpPr txBox="1"/>
          <p:nvPr/>
        </p:nvSpPr>
        <p:spPr>
          <a:xfrm>
            <a:off x="3867597" y="2679365"/>
            <a:ext cx="2157165" cy="2246769"/>
          </a:xfrm>
          <a:prstGeom prst="rect">
            <a:avLst/>
          </a:prstGeom>
          <a:noFill/>
        </p:spPr>
        <p:txBody>
          <a:bodyPr wrap="square" rtlCol="0">
            <a:spAutoFit/>
          </a:bodyPr>
          <a:lstStyle/>
          <a:p>
            <a:pPr marL="214313" indent="-214313">
              <a:buFont typeface="Arial" panose="020B0604020202020204" pitchFamily="34" charset="0"/>
              <a:buChar char="•"/>
            </a:pPr>
            <a:r>
              <a:rPr lang="en-US" sz="1400" dirty="0">
                <a:latin typeface="WhitneyHTF-Book"/>
              </a:rPr>
              <a:t>Paid Social Media Posts</a:t>
            </a:r>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endParaRPr lang="en-US" sz="1050" dirty="0"/>
          </a:p>
        </p:txBody>
      </p:sp>
      <p:pic>
        <p:nvPicPr>
          <p:cNvPr id="12" name="Picture 11">
            <a:extLst>
              <a:ext uri="{FF2B5EF4-FFF2-40B4-BE49-F238E27FC236}">
                <a16:creationId xmlns:a16="http://schemas.microsoft.com/office/drawing/2014/main" id="{2E017D09-1356-445D-01C6-F013ECACBC39}"/>
              </a:ext>
            </a:extLst>
          </p:cNvPr>
          <p:cNvPicPr>
            <a:picLocks noChangeAspect="1"/>
          </p:cNvPicPr>
          <p:nvPr/>
        </p:nvPicPr>
        <p:blipFill>
          <a:blip r:embed="rId5"/>
          <a:stretch>
            <a:fillRect/>
          </a:stretch>
        </p:blipFill>
        <p:spPr>
          <a:xfrm>
            <a:off x="4175379" y="3104938"/>
            <a:ext cx="1781584" cy="1920902"/>
          </a:xfrm>
          <a:prstGeom prst="rect">
            <a:avLst/>
          </a:prstGeom>
        </p:spPr>
      </p:pic>
      <p:sp>
        <p:nvSpPr>
          <p:cNvPr id="13" name="TextBox 12">
            <a:extLst>
              <a:ext uri="{FF2B5EF4-FFF2-40B4-BE49-F238E27FC236}">
                <a16:creationId xmlns:a16="http://schemas.microsoft.com/office/drawing/2014/main" id="{18B547C8-FEC7-3081-3784-B1EFB0B10341}"/>
              </a:ext>
            </a:extLst>
          </p:cNvPr>
          <p:cNvSpPr txBox="1"/>
          <p:nvPr/>
        </p:nvSpPr>
        <p:spPr>
          <a:xfrm>
            <a:off x="5946997" y="2668880"/>
            <a:ext cx="2774101" cy="2823850"/>
          </a:xfrm>
          <a:prstGeom prst="rect">
            <a:avLst/>
          </a:prstGeom>
          <a:noFill/>
        </p:spPr>
        <p:txBody>
          <a:bodyPr wrap="square" rtlCol="0">
            <a:spAutoFit/>
          </a:bodyPr>
          <a:lstStyle/>
          <a:p>
            <a:pPr marL="214313" indent="-214313">
              <a:buFont typeface="Arial" panose="020B0604020202020204" pitchFamily="34" charset="0"/>
              <a:buChar char="•"/>
            </a:pPr>
            <a:r>
              <a:rPr lang="en-US" sz="1400" dirty="0">
                <a:latin typeface="WhitneyHTF-Book"/>
              </a:rPr>
              <a:t>Updated Medicaid Information Page: </a:t>
            </a:r>
            <a:r>
              <a:rPr lang="en-US" sz="1200" dirty="0">
                <a:latin typeface="WhitneyHTF-Book"/>
                <a:hlinkClick r:id="rId6"/>
              </a:rPr>
              <a:t>https://www.nevadahealthlink.com/medicaid-information/</a:t>
            </a:r>
            <a:r>
              <a:rPr lang="en-US" sz="1200" dirty="0">
                <a:latin typeface="WhitneyHTF-Book"/>
              </a:rPr>
              <a:t> </a:t>
            </a:r>
          </a:p>
          <a:p>
            <a:pPr marL="214313" indent="-214313">
              <a:buFont typeface="Arial" panose="020B0604020202020204" pitchFamily="34" charset="0"/>
              <a:buChar char="•"/>
            </a:pPr>
            <a:r>
              <a:rPr lang="en-US" sz="1400" dirty="0">
                <a:latin typeface="WhitneyHTF-Book"/>
              </a:rPr>
              <a:t>Partner Toolkit: </a:t>
            </a:r>
            <a:r>
              <a:rPr lang="en-US" sz="1200" dirty="0">
                <a:latin typeface="WhitneyHTF-Book"/>
                <a:hlinkClick r:id="rId6"/>
              </a:rPr>
              <a:t>https://www.nevadahealthlink.com/toolkits/</a:t>
            </a:r>
            <a:r>
              <a:rPr lang="en-US" sz="1200" dirty="0">
                <a:latin typeface="WhitneyHTF-Book"/>
              </a:rPr>
              <a:t> </a:t>
            </a:r>
          </a:p>
          <a:p>
            <a:pPr marL="214313" indent="-214313">
              <a:buFont typeface="Arial" panose="020B0604020202020204" pitchFamily="34" charset="0"/>
              <a:buChar char="•"/>
            </a:pPr>
            <a:r>
              <a:rPr lang="en-US" sz="1400" dirty="0">
                <a:latin typeface="WhitneyHTF-Book"/>
              </a:rPr>
              <a:t>PHE Unwinding Blog: </a:t>
            </a:r>
            <a:r>
              <a:rPr lang="en-US" sz="1200" dirty="0">
                <a:latin typeface="WhitneyHTF-Book"/>
                <a:hlinkClick r:id="rId6"/>
              </a:rPr>
              <a:t>https://www.nevadahealthlink.com/insurance/pandemic-resources-could-end-soon-heres-what-you-need-to-know-about-your-continuous-coverage-options/</a:t>
            </a:r>
            <a:r>
              <a:rPr lang="en-US" sz="1200" dirty="0">
                <a:latin typeface="WhitneyHTF-Book"/>
              </a:rPr>
              <a:t> </a:t>
            </a:r>
          </a:p>
          <a:p>
            <a:endParaRPr lang="en-US" sz="1350" dirty="0"/>
          </a:p>
        </p:txBody>
      </p:sp>
      <p:sp>
        <p:nvSpPr>
          <p:cNvPr id="15" name="TextBox 14">
            <a:extLst>
              <a:ext uri="{FF2B5EF4-FFF2-40B4-BE49-F238E27FC236}">
                <a16:creationId xmlns:a16="http://schemas.microsoft.com/office/drawing/2014/main" id="{5CD97BA2-A48C-6564-A078-A415F23FB939}"/>
              </a:ext>
            </a:extLst>
          </p:cNvPr>
          <p:cNvSpPr txBox="1"/>
          <p:nvPr/>
        </p:nvSpPr>
        <p:spPr>
          <a:xfrm>
            <a:off x="3753605" y="5196592"/>
            <a:ext cx="5664621" cy="307777"/>
          </a:xfrm>
          <a:prstGeom prst="rect">
            <a:avLst/>
          </a:prstGeom>
          <a:noFill/>
        </p:spPr>
        <p:txBody>
          <a:bodyPr wrap="square" rtlCol="0">
            <a:spAutoFit/>
          </a:bodyPr>
          <a:lstStyle/>
          <a:p>
            <a:r>
              <a:rPr lang="en-US" sz="1400" b="1" dirty="0">
                <a:latin typeface="WhitneyHTF-Book"/>
              </a:rPr>
              <a:t>Nevada is ahead of the curve in preparing for the unwinding: </a:t>
            </a:r>
          </a:p>
        </p:txBody>
      </p:sp>
      <p:sp>
        <p:nvSpPr>
          <p:cNvPr id="16" name="TextBox 15">
            <a:extLst>
              <a:ext uri="{FF2B5EF4-FFF2-40B4-BE49-F238E27FC236}">
                <a16:creationId xmlns:a16="http://schemas.microsoft.com/office/drawing/2014/main" id="{F501C7DC-140E-296B-9241-297237E0CC16}"/>
              </a:ext>
            </a:extLst>
          </p:cNvPr>
          <p:cNvSpPr txBox="1"/>
          <p:nvPr/>
        </p:nvSpPr>
        <p:spPr>
          <a:xfrm>
            <a:off x="3763765" y="5473591"/>
            <a:ext cx="2604812" cy="600164"/>
          </a:xfrm>
          <a:prstGeom prst="rect">
            <a:avLst/>
          </a:prstGeom>
          <a:noFill/>
        </p:spPr>
        <p:txBody>
          <a:bodyPr wrap="square" rtlCol="0">
            <a:spAutoFit/>
          </a:bodyPr>
          <a:lstStyle/>
          <a:p>
            <a:r>
              <a:rPr lang="en-US" sz="1100" dirty="0">
                <a:latin typeface="WhitneyHTF-Book"/>
              </a:rPr>
              <a:t>1. State’s unwinding plan or a summary</a:t>
            </a:r>
          </a:p>
          <a:p>
            <a:r>
              <a:rPr lang="en-US" sz="1100" dirty="0">
                <a:latin typeface="WhitneyHTF-Book"/>
              </a:rPr>
              <a:t>2. Specific info about unwinding</a:t>
            </a:r>
          </a:p>
          <a:p>
            <a:r>
              <a:rPr lang="en-US" sz="1100" dirty="0">
                <a:latin typeface="WhitneyHTF-Book"/>
              </a:rPr>
              <a:t>3. Alert to update contact info</a:t>
            </a:r>
          </a:p>
        </p:txBody>
      </p:sp>
      <p:sp>
        <p:nvSpPr>
          <p:cNvPr id="17" name="TextBox 16">
            <a:extLst>
              <a:ext uri="{FF2B5EF4-FFF2-40B4-BE49-F238E27FC236}">
                <a16:creationId xmlns:a16="http://schemas.microsoft.com/office/drawing/2014/main" id="{2D7175BA-9DED-F86D-C9CA-96F0889EFABF}"/>
              </a:ext>
            </a:extLst>
          </p:cNvPr>
          <p:cNvSpPr txBox="1"/>
          <p:nvPr/>
        </p:nvSpPr>
        <p:spPr>
          <a:xfrm>
            <a:off x="6100005" y="5474688"/>
            <a:ext cx="3132268" cy="600164"/>
          </a:xfrm>
          <a:prstGeom prst="rect">
            <a:avLst/>
          </a:prstGeom>
          <a:noFill/>
        </p:spPr>
        <p:txBody>
          <a:bodyPr wrap="square" rtlCol="0">
            <a:spAutoFit/>
          </a:bodyPr>
          <a:lstStyle/>
          <a:p>
            <a:r>
              <a:rPr lang="en-US" sz="1100" dirty="0">
                <a:latin typeface="WhitneyHTF-Book"/>
              </a:rPr>
              <a:t>4. Communications materials/ toolkits for partners</a:t>
            </a:r>
          </a:p>
          <a:p>
            <a:r>
              <a:rPr lang="en-US" sz="1100" dirty="0">
                <a:latin typeface="WhitneyHTF-Book"/>
              </a:rPr>
              <a:t>5. Unwinding FAQ</a:t>
            </a:r>
          </a:p>
          <a:p>
            <a:r>
              <a:rPr lang="en-US" sz="1100" dirty="0">
                <a:latin typeface="WhitneyHTF-Book"/>
              </a:rPr>
              <a:t>6. Unwinding data</a:t>
            </a:r>
          </a:p>
        </p:txBody>
      </p:sp>
      <p:sp>
        <p:nvSpPr>
          <p:cNvPr id="18" name="TextBox 17">
            <a:extLst>
              <a:ext uri="{FF2B5EF4-FFF2-40B4-BE49-F238E27FC236}">
                <a16:creationId xmlns:a16="http://schemas.microsoft.com/office/drawing/2014/main" id="{7053AD88-75CA-5D10-0D1B-37A6F5716464}"/>
              </a:ext>
            </a:extLst>
          </p:cNvPr>
          <p:cNvSpPr txBox="1"/>
          <p:nvPr/>
        </p:nvSpPr>
        <p:spPr>
          <a:xfrm>
            <a:off x="5815525" y="6045285"/>
            <a:ext cx="3749879" cy="230832"/>
          </a:xfrm>
          <a:prstGeom prst="rect">
            <a:avLst/>
          </a:prstGeom>
          <a:noFill/>
        </p:spPr>
        <p:txBody>
          <a:bodyPr wrap="square" rtlCol="0">
            <a:spAutoFit/>
          </a:bodyPr>
          <a:lstStyle/>
          <a:p>
            <a:r>
              <a:rPr lang="en-US" sz="900" i="1" dirty="0">
                <a:hlinkClick r:id="rId6"/>
              </a:rPr>
              <a:t>https://ccf.georgetown.edu/2022/09/06/state-unwinding-tracker/</a:t>
            </a:r>
            <a:r>
              <a:rPr lang="en-US" sz="900" i="1" dirty="0"/>
              <a:t> </a:t>
            </a:r>
          </a:p>
        </p:txBody>
      </p:sp>
    </p:spTree>
    <p:extLst>
      <p:ext uri="{BB962C8B-B14F-4D97-AF65-F5344CB8AC3E}">
        <p14:creationId xmlns:p14="http://schemas.microsoft.com/office/powerpoint/2010/main" val="89318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35B4-53BE-77E0-FD04-B00DA336E3FE}"/>
              </a:ext>
            </a:extLst>
          </p:cNvPr>
          <p:cNvSpPr>
            <a:spLocks noGrp="1"/>
          </p:cNvSpPr>
          <p:nvPr>
            <p:ph type="ctrTitle"/>
          </p:nvPr>
        </p:nvSpPr>
        <p:spPr>
          <a:xfrm>
            <a:off x="1447800" y="0"/>
            <a:ext cx="6093568" cy="540014"/>
          </a:xfrm>
        </p:spPr>
        <p:txBody>
          <a:bodyPr/>
          <a:lstStyle/>
          <a:p>
            <a:pPr algn="ctr"/>
            <a:r>
              <a:rPr lang="en-US" sz="4000" b="1" dirty="0"/>
              <a:t>Key Messages</a:t>
            </a:r>
          </a:p>
        </p:txBody>
      </p:sp>
      <p:sp>
        <p:nvSpPr>
          <p:cNvPr id="3" name="TextBox 2">
            <a:extLst>
              <a:ext uri="{FF2B5EF4-FFF2-40B4-BE49-F238E27FC236}">
                <a16:creationId xmlns:a16="http://schemas.microsoft.com/office/drawing/2014/main" id="{BC7FDA73-DD3F-2820-FCCF-9697AAAA7E22}"/>
              </a:ext>
            </a:extLst>
          </p:cNvPr>
          <p:cNvSpPr txBox="1"/>
          <p:nvPr/>
        </p:nvSpPr>
        <p:spPr>
          <a:xfrm>
            <a:off x="762000" y="647836"/>
            <a:ext cx="7848600" cy="2873094"/>
          </a:xfrm>
          <a:prstGeom prst="rect">
            <a:avLst/>
          </a:prstGeom>
          <a:noFill/>
        </p:spPr>
        <p:txBody>
          <a:bodyPr wrap="square" rtlCol="0">
            <a:spAutoFit/>
          </a:bodyPr>
          <a:lstStyle/>
          <a:p>
            <a:pPr marL="285750" indent="-285750">
              <a:lnSpc>
                <a:spcPct val="115000"/>
              </a:lnSpc>
              <a:spcAft>
                <a:spcPts val="750"/>
              </a:spcAft>
              <a:buFont typeface="Arial" panose="020B0604020202020204" pitchFamily="34" charset="0"/>
              <a:buChar char="•"/>
            </a:pPr>
            <a:r>
              <a:rPr lang="en-US" sz="2000" b="1" dirty="0">
                <a:solidFill>
                  <a:schemeClr val="accent1">
                    <a:lumMod val="75000"/>
                  </a:schemeClr>
                </a:solidFill>
                <a:latin typeface="WhitneyHTF-Book"/>
                <a:ea typeface="Arial" panose="020B0604020202020204" pitchFamily="34" charset="0"/>
              </a:rPr>
              <a:t>Changes are coming to Nevada Medicaid, and coverage will need to be renewed soon!</a:t>
            </a:r>
          </a:p>
          <a:p>
            <a:pPr marL="742950" lvl="1" indent="-285750">
              <a:lnSpc>
                <a:spcPct val="115000"/>
              </a:lnSpc>
              <a:spcAft>
                <a:spcPts val="750"/>
              </a:spcAft>
              <a:buFont typeface="Arial" panose="020B0604020202020204" pitchFamily="34" charset="0"/>
              <a:buChar char="•"/>
            </a:pPr>
            <a:r>
              <a:rPr lang="en-US" sz="2000" b="1" dirty="0">
                <a:solidFill>
                  <a:schemeClr val="accent1">
                    <a:lumMod val="75000"/>
                  </a:schemeClr>
                </a:solidFill>
                <a:latin typeface="WhitneyHTF-Book"/>
                <a:ea typeface="Arial" panose="020B0604020202020204" pitchFamily="34" charset="0"/>
              </a:rPr>
              <a:t>NV Medicaid recipients will need to complete a renewal pkt (redetermination mailed packet) from Nevada Medicaid.</a:t>
            </a:r>
          </a:p>
          <a:p>
            <a:pPr marL="1200150" lvl="2" indent="-285750">
              <a:lnSpc>
                <a:spcPct val="115000"/>
              </a:lnSpc>
              <a:spcAft>
                <a:spcPts val="750"/>
              </a:spcAft>
              <a:buFont typeface="Arial" panose="020B0604020202020204" pitchFamily="34" charset="0"/>
              <a:buChar char="•"/>
            </a:pPr>
            <a:r>
              <a:rPr lang="en-US" sz="2400" b="1" dirty="0">
                <a:solidFill>
                  <a:schemeClr val="accent1">
                    <a:lumMod val="75000"/>
                  </a:schemeClr>
                </a:solidFill>
                <a:latin typeface="WhitneyHTF-Book"/>
                <a:ea typeface="Arial" panose="020B0604020202020204" pitchFamily="34" charset="0"/>
              </a:rPr>
              <a:t>These packets will arrive between April 2023 and April 2024. </a:t>
            </a:r>
            <a:endParaRPr lang="en-US" sz="1400" b="1" dirty="0">
              <a:solidFill>
                <a:schemeClr val="accent1">
                  <a:lumMod val="75000"/>
                </a:schemeClr>
              </a:solidFill>
              <a:latin typeface="WhitneyHTF-Book"/>
              <a:ea typeface="Arial" panose="020B0604020202020204" pitchFamily="34" charset="0"/>
            </a:endParaRPr>
          </a:p>
          <a:p>
            <a:endParaRPr lang="en-US" sz="1350" dirty="0"/>
          </a:p>
        </p:txBody>
      </p:sp>
      <p:pic>
        <p:nvPicPr>
          <p:cNvPr id="7" name="Picture 6">
            <a:extLst>
              <a:ext uri="{FF2B5EF4-FFF2-40B4-BE49-F238E27FC236}">
                <a16:creationId xmlns:a16="http://schemas.microsoft.com/office/drawing/2014/main" id="{A00A1D40-FC24-3C38-2FAE-B2A370CEFA07}"/>
              </a:ext>
            </a:extLst>
          </p:cNvPr>
          <p:cNvPicPr>
            <a:picLocks noChangeAspect="1"/>
          </p:cNvPicPr>
          <p:nvPr/>
        </p:nvPicPr>
        <p:blipFill>
          <a:blip r:embed="rId3"/>
          <a:stretch>
            <a:fillRect/>
          </a:stretch>
        </p:blipFill>
        <p:spPr>
          <a:xfrm>
            <a:off x="3581400" y="2986531"/>
            <a:ext cx="5474607" cy="3810000"/>
          </a:xfrm>
          <a:prstGeom prst="rect">
            <a:avLst/>
          </a:prstGeom>
        </p:spPr>
      </p:pic>
      <p:sp>
        <p:nvSpPr>
          <p:cNvPr id="14" name="TextBox 13">
            <a:extLst>
              <a:ext uri="{FF2B5EF4-FFF2-40B4-BE49-F238E27FC236}">
                <a16:creationId xmlns:a16="http://schemas.microsoft.com/office/drawing/2014/main" id="{38974992-C4FC-A443-8617-2AFDF9A2C346}"/>
              </a:ext>
            </a:extLst>
          </p:cNvPr>
          <p:cNvSpPr txBox="1"/>
          <p:nvPr/>
        </p:nvSpPr>
        <p:spPr>
          <a:xfrm>
            <a:off x="1423930" y="3182787"/>
            <a:ext cx="2244211" cy="3693319"/>
          </a:xfrm>
          <a:prstGeom prst="rect">
            <a:avLst/>
          </a:prstGeom>
          <a:noFill/>
        </p:spPr>
        <p:txBody>
          <a:bodyPr wrap="square">
            <a:spAutoFit/>
          </a:bodyPr>
          <a:lstStyle/>
          <a:p>
            <a:pPr marL="285750" indent="-285750">
              <a:buFont typeface="Arial" panose="020B0604020202020204" pitchFamily="34" charset="0"/>
              <a:buChar char="•"/>
            </a:pPr>
            <a:r>
              <a:rPr lang="en-US" dirty="0"/>
              <a:t>NV Medicaid hasn’t paused their redetermination schedule; they just have not taken any adverse action during the PHE.</a:t>
            </a:r>
          </a:p>
          <a:p>
            <a:r>
              <a:rPr lang="en-US" dirty="0"/>
              <a:t>The expected volume of those redetermined ineligible out of ~930k is </a:t>
            </a:r>
            <a:r>
              <a:rPr lang="en-US" b="1" u="sng" dirty="0"/>
              <a:t>~200k</a:t>
            </a:r>
            <a:r>
              <a:rPr lang="en-US" dirty="0"/>
              <a:t>.</a:t>
            </a:r>
          </a:p>
        </p:txBody>
      </p:sp>
    </p:spTree>
    <p:extLst>
      <p:ext uri="{BB962C8B-B14F-4D97-AF65-F5344CB8AC3E}">
        <p14:creationId xmlns:p14="http://schemas.microsoft.com/office/powerpoint/2010/main" val="425914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3116-C455-AEB7-2B5F-D9A53C3A1D95}"/>
              </a:ext>
            </a:extLst>
          </p:cNvPr>
          <p:cNvSpPr>
            <a:spLocks noGrp="1"/>
          </p:cNvSpPr>
          <p:nvPr>
            <p:ph type="ctrTitle"/>
          </p:nvPr>
        </p:nvSpPr>
        <p:spPr>
          <a:xfrm>
            <a:off x="990600" y="228600"/>
            <a:ext cx="7467600" cy="1219200"/>
          </a:xfrm>
        </p:spPr>
        <p:txBody>
          <a:bodyPr/>
          <a:lstStyle/>
          <a:p>
            <a:pPr algn="ctr"/>
            <a:r>
              <a:rPr lang="en-US" sz="3200" b="1" dirty="0"/>
              <a:t>Coordination With NV State Medicaid – Marketing &amp; Messaging </a:t>
            </a:r>
          </a:p>
        </p:txBody>
      </p:sp>
      <p:sp>
        <p:nvSpPr>
          <p:cNvPr id="3" name="Subtitle 2">
            <a:extLst>
              <a:ext uri="{FF2B5EF4-FFF2-40B4-BE49-F238E27FC236}">
                <a16:creationId xmlns:a16="http://schemas.microsoft.com/office/drawing/2014/main" id="{CB9618E1-9A68-2540-973F-3E3D12583F5B}"/>
              </a:ext>
            </a:extLst>
          </p:cNvPr>
          <p:cNvSpPr>
            <a:spLocks noGrp="1"/>
          </p:cNvSpPr>
          <p:nvPr>
            <p:ph type="subTitle" idx="1"/>
          </p:nvPr>
        </p:nvSpPr>
        <p:spPr>
          <a:xfrm>
            <a:off x="2362200" y="1600200"/>
            <a:ext cx="5185252" cy="4724400"/>
          </a:xfrm>
        </p:spPr>
        <p:txBody>
          <a:bodyPr/>
          <a:lstStyle/>
          <a:p>
            <a:pPr marL="285750" marR="0" lvl="0" indent="-285750" fontAlgn="base">
              <a:spcBef>
                <a:spcPts val="0"/>
              </a:spcBef>
              <a:spcAft>
                <a:spcPts val="0"/>
              </a:spcAft>
              <a:buFont typeface="Arial" panose="020B0604020202020204" pitchFamily="34" charset="0"/>
              <a:buChar char="•"/>
              <a:tabLst>
                <a:tab pos="457200" algn="l"/>
              </a:tabLst>
            </a:pPr>
            <a:r>
              <a:rPr lang="en-US" dirty="0">
                <a:effectLst/>
                <a:ea typeface="Calibri" panose="020F0502020204030204" pitchFamily="34" charset="0"/>
              </a:rPr>
              <a:t>Exchange Media tactics include billboards, social media and Google ads targeted towards individuals who likely are on Medicaid (coordinating zip code targeting and account transfer data).</a:t>
            </a:r>
          </a:p>
          <a:p>
            <a:pPr marL="285750" marR="0" lvl="0" indent="-285750" fontAlgn="base">
              <a:spcBef>
                <a:spcPts val="0"/>
              </a:spcBef>
              <a:spcAft>
                <a:spcPts val="0"/>
              </a:spcAft>
              <a:buFont typeface="Arial" panose="020B0604020202020204" pitchFamily="34" charset="0"/>
              <a:buChar char="•"/>
              <a:tabLst>
                <a:tab pos="457200" algn="l"/>
              </a:tabLst>
            </a:pPr>
            <a:r>
              <a:rPr lang="en-US" dirty="0">
                <a:effectLst/>
                <a:ea typeface="Calibri" panose="020F0502020204030204" pitchFamily="34" charset="0"/>
              </a:rPr>
              <a:t>PHE toolkit that is printed and digital</a:t>
            </a:r>
          </a:p>
          <a:p>
            <a:pPr marL="285750" marR="0" lvl="0" indent="-285750" fontAlgn="base">
              <a:spcBef>
                <a:spcPts val="0"/>
              </a:spcBef>
              <a:spcAft>
                <a:spcPts val="0"/>
              </a:spcAft>
              <a:buFont typeface="Arial" panose="020B0604020202020204" pitchFamily="34" charset="0"/>
              <a:buChar char="•"/>
              <a:tabLst>
                <a:tab pos="457200" algn="l"/>
              </a:tabLst>
            </a:pPr>
            <a:r>
              <a:rPr lang="en-US" dirty="0">
                <a:effectLst/>
                <a:ea typeface="Calibri" panose="020F0502020204030204" pitchFamily="34" charset="0"/>
              </a:rPr>
              <a:t>The co-branded toolkit includes a poster, flyer and rack card</a:t>
            </a:r>
          </a:p>
          <a:p>
            <a:pPr marL="285750" marR="0" lvl="0" indent="-285750" fontAlgn="base">
              <a:spcBef>
                <a:spcPts val="0"/>
              </a:spcBef>
              <a:spcAft>
                <a:spcPts val="0"/>
              </a:spcAft>
              <a:buFont typeface="Arial" panose="020B0604020202020204" pitchFamily="34" charset="0"/>
              <a:buChar char="•"/>
              <a:tabLst>
                <a:tab pos="457200" algn="l"/>
              </a:tabLst>
            </a:pPr>
            <a:r>
              <a:rPr lang="en-US" dirty="0">
                <a:ea typeface="Calibri" panose="020F0502020204030204" pitchFamily="34" charset="0"/>
              </a:rPr>
              <a:t>D</a:t>
            </a:r>
            <a:r>
              <a:rPr lang="en-US" dirty="0">
                <a:effectLst/>
                <a:ea typeface="Calibri" panose="020F0502020204030204" pitchFamily="34" charset="0"/>
              </a:rPr>
              <a:t>igital toolkit includes social media posts and talking points.</a:t>
            </a:r>
          </a:p>
          <a:p>
            <a:pPr marL="285750" marR="0" lvl="0" indent="-285750" fontAlgn="base">
              <a:spcBef>
                <a:spcPts val="0"/>
              </a:spcBef>
              <a:spcAft>
                <a:spcPts val="0"/>
              </a:spcAft>
              <a:buFont typeface="Arial" panose="020B0604020202020204" pitchFamily="34" charset="0"/>
              <a:buChar char="•"/>
              <a:tabLst>
                <a:tab pos="457200" algn="l"/>
              </a:tabLst>
            </a:pPr>
            <a:r>
              <a:rPr lang="en-US" dirty="0">
                <a:ea typeface="Calibri" panose="020F0502020204030204" pitchFamily="34" charset="0"/>
              </a:rPr>
              <a:t>Outreach to phy</a:t>
            </a:r>
            <a:r>
              <a:rPr lang="en-US" dirty="0">
                <a:effectLst/>
                <a:ea typeface="Calibri" panose="020F0502020204030204" pitchFamily="34" charset="0"/>
              </a:rPr>
              <a:t>sicians and hospitals</a:t>
            </a:r>
            <a:endParaRPr lang="en-US" dirty="0"/>
          </a:p>
        </p:txBody>
      </p:sp>
    </p:spTree>
    <p:extLst>
      <p:ext uri="{BB962C8B-B14F-4D97-AF65-F5344CB8AC3E}">
        <p14:creationId xmlns:p14="http://schemas.microsoft.com/office/powerpoint/2010/main" val="3250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A82F-B72D-D9E3-8105-75C9315AD009}"/>
              </a:ext>
            </a:extLst>
          </p:cNvPr>
          <p:cNvSpPr>
            <a:spLocks noGrp="1"/>
          </p:cNvSpPr>
          <p:nvPr>
            <p:ph type="ctrTitle"/>
          </p:nvPr>
        </p:nvSpPr>
        <p:spPr>
          <a:xfrm>
            <a:off x="266701" y="0"/>
            <a:ext cx="8686800" cy="906929"/>
          </a:xfrm>
        </p:spPr>
        <p:txBody>
          <a:bodyPr/>
          <a:lstStyle/>
          <a:p>
            <a:pPr algn="ctr"/>
            <a:r>
              <a:rPr lang="en-US" b="1" dirty="0"/>
              <a:t>NV Health Link SEP for the Unwinding</a:t>
            </a:r>
          </a:p>
        </p:txBody>
      </p:sp>
      <p:sp>
        <p:nvSpPr>
          <p:cNvPr id="3" name="Subtitle 2">
            <a:extLst>
              <a:ext uri="{FF2B5EF4-FFF2-40B4-BE49-F238E27FC236}">
                <a16:creationId xmlns:a16="http://schemas.microsoft.com/office/drawing/2014/main" id="{A1A78FCD-58BA-43EB-DBAC-C78E300939B0}"/>
              </a:ext>
            </a:extLst>
          </p:cNvPr>
          <p:cNvSpPr>
            <a:spLocks noGrp="1"/>
          </p:cNvSpPr>
          <p:nvPr>
            <p:ph type="subTitle" idx="1"/>
          </p:nvPr>
        </p:nvSpPr>
        <p:spPr>
          <a:xfrm>
            <a:off x="1480595" y="685800"/>
            <a:ext cx="7315201" cy="3200400"/>
          </a:xfrm>
        </p:spPr>
        <p:txBody>
          <a:bodyPr/>
          <a:lstStyle/>
          <a:p>
            <a:pPr marL="342900" indent="-342900">
              <a:buFont typeface="Wingdings" panose="05000000000000000000" pitchFamily="2" charset="2"/>
              <a:buChar char="Ø"/>
            </a:pPr>
            <a:r>
              <a:rPr lang="en-US" sz="1800" dirty="0"/>
              <a:t>Consumers who lose Medicaid or CHIP coverage between April 1, 2023, and July </a:t>
            </a:r>
            <a:r>
              <a:rPr lang="en-US" sz="1800" dirty="0">
                <a:solidFill>
                  <a:schemeClr val="tx1"/>
                </a:solidFill>
              </a:rPr>
              <a:t>31, 2024, will be eligible for a </a:t>
            </a:r>
            <a:r>
              <a:rPr lang="en-US" sz="1800" b="1" u="sng" dirty="0">
                <a:solidFill>
                  <a:schemeClr val="tx1"/>
                </a:solidFill>
              </a:rPr>
              <a:t>60-day SEP</a:t>
            </a:r>
            <a:r>
              <a:rPr lang="en-US" sz="1800" dirty="0">
                <a:solidFill>
                  <a:schemeClr val="tx1"/>
                </a:solidFill>
              </a:rPr>
              <a:t> beginning the day they submit or update a </a:t>
            </a:r>
            <a:r>
              <a:rPr lang="en-US" sz="1800" dirty="0"/>
              <a:t>NV Heath Link application. Consumers will receive the Unwinding SEP automatically based on their answers to the application questions.</a:t>
            </a:r>
          </a:p>
          <a:p>
            <a:pPr marL="342900" indent="-342900">
              <a:buFont typeface="Wingdings" panose="05000000000000000000" pitchFamily="2" charset="2"/>
              <a:buChar char="Ø"/>
            </a:pPr>
            <a:r>
              <a:rPr lang="en-US" sz="1800" dirty="0"/>
              <a:t>For consumers who report a loss of Medicaid or CHIP coverage in the past, Marketplace coverage will start the </a:t>
            </a:r>
            <a:r>
              <a:rPr lang="en-US" sz="1800" b="1" u="sng" dirty="0"/>
              <a:t>first of the month following plan selection.</a:t>
            </a:r>
            <a:r>
              <a:rPr lang="en-US" sz="1800" dirty="0"/>
              <a:t> For example, if a consumer selects a plan on August 25, coverage will start September 1. </a:t>
            </a:r>
          </a:p>
          <a:p>
            <a:pPr marL="342900" indent="-342900">
              <a:buFont typeface="Wingdings" panose="05000000000000000000" pitchFamily="2" charset="2"/>
              <a:buChar char="Ø"/>
            </a:pPr>
            <a:r>
              <a:rPr lang="en-US" sz="1800" dirty="0"/>
              <a:t>For consumers who are </a:t>
            </a:r>
            <a:r>
              <a:rPr lang="en-US" sz="1800" b="1" u="sng" dirty="0"/>
              <a:t>transferred</a:t>
            </a:r>
            <a:r>
              <a:rPr lang="en-US" sz="1800" dirty="0"/>
              <a:t> from Medicaid to the Exchange via the </a:t>
            </a:r>
            <a:r>
              <a:rPr lang="en-US" sz="1800" b="1" u="sng" dirty="0"/>
              <a:t>AT</a:t>
            </a:r>
            <a:r>
              <a:rPr lang="en-US" sz="1800" dirty="0"/>
              <a:t> process, those consumers may choose retroactive coverage. </a:t>
            </a:r>
          </a:p>
        </p:txBody>
      </p:sp>
      <p:graphicFrame>
        <p:nvGraphicFramePr>
          <p:cNvPr id="4" name="Table 4">
            <a:extLst>
              <a:ext uri="{FF2B5EF4-FFF2-40B4-BE49-F238E27FC236}">
                <a16:creationId xmlns:a16="http://schemas.microsoft.com/office/drawing/2014/main" id="{1428E3C6-FAAD-E2E7-F54D-50C40ABD26CA}"/>
              </a:ext>
            </a:extLst>
          </p:cNvPr>
          <p:cNvGraphicFramePr>
            <a:graphicFrameLocks noGrp="1"/>
          </p:cNvGraphicFramePr>
          <p:nvPr>
            <p:extLst>
              <p:ext uri="{D42A27DB-BD31-4B8C-83A1-F6EECF244321}">
                <p14:modId xmlns:p14="http://schemas.microsoft.com/office/powerpoint/2010/main" val="375667781"/>
              </p:ext>
            </p:extLst>
          </p:nvPr>
        </p:nvGraphicFramePr>
        <p:xfrm>
          <a:off x="1175796" y="4001368"/>
          <a:ext cx="7924800" cy="283464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775343406"/>
                    </a:ext>
                  </a:extLst>
                </a:gridCol>
                <a:gridCol w="2641600">
                  <a:extLst>
                    <a:ext uri="{9D8B030D-6E8A-4147-A177-3AD203B41FA5}">
                      <a16:colId xmlns:a16="http://schemas.microsoft.com/office/drawing/2014/main" val="3478513886"/>
                    </a:ext>
                  </a:extLst>
                </a:gridCol>
                <a:gridCol w="2641600">
                  <a:extLst>
                    <a:ext uri="{9D8B030D-6E8A-4147-A177-3AD203B41FA5}">
                      <a16:colId xmlns:a16="http://schemas.microsoft.com/office/drawing/2014/main" val="1290023968"/>
                    </a:ext>
                  </a:extLst>
                </a:gridCol>
              </a:tblGrid>
              <a:tr h="457200">
                <a:tc>
                  <a:txBody>
                    <a:bodyPr/>
                    <a:lstStyle/>
                    <a:p>
                      <a:r>
                        <a:rPr lang="en-US" dirty="0"/>
                        <a:t>Medicaid/Chip Coverage End Date</a:t>
                      </a:r>
                    </a:p>
                  </a:txBody>
                  <a:tcPr/>
                </a:tc>
                <a:tc>
                  <a:txBody>
                    <a:bodyPr/>
                    <a:lstStyle/>
                    <a:p>
                      <a:r>
                        <a:rPr lang="en-US" dirty="0"/>
                        <a:t>Date of Exchange Plan Selection</a:t>
                      </a:r>
                    </a:p>
                  </a:txBody>
                  <a:tcPr/>
                </a:tc>
                <a:tc>
                  <a:txBody>
                    <a:bodyPr/>
                    <a:lstStyle/>
                    <a:p>
                      <a:r>
                        <a:rPr lang="en-US" dirty="0"/>
                        <a:t>Exchange Plan Effective Date</a:t>
                      </a:r>
                    </a:p>
                  </a:txBody>
                  <a:tcPr/>
                </a:tc>
                <a:extLst>
                  <a:ext uri="{0D108BD9-81ED-4DB2-BD59-A6C34878D82A}">
                    <a16:rowId xmlns:a16="http://schemas.microsoft.com/office/drawing/2014/main" val="1788160597"/>
                  </a:ext>
                </a:extLst>
              </a:tr>
              <a:tr h="457200">
                <a:tc>
                  <a:txBody>
                    <a:bodyPr/>
                    <a:lstStyle/>
                    <a:p>
                      <a:r>
                        <a:rPr lang="en-US" dirty="0"/>
                        <a:t>July 31, 2023</a:t>
                      </a:r>
                    </a:p>
                  </a:txBody>
                  <a:tcPr/>
                </a:tc>
                <a:tc>
                  <a:txBody>
                    <a:bodyPr/>
                    <a:lstStyle/>
                    <a:p>
                      <a:r>
                        <a:rPr lang="en-US" dirty="0"/>
                        <a:t>July 25, 2023(before Medicaid coverage ends)</a:t>
                      </a:r>
                    </a:p>
                  </a:txBody>
                  <a:tcPr/>
                </a:tc>
                <a:tc>
                  <a:txBody>
                    <a:bodyPr/>
                    <a:lstStyle/>
                    <a:p>
                      <a:r>
                        <a:rPr lang="en-US" dirty="0"/>
                        <a:t>August 1, 2023</a:t>
                      </a:r>
                    </a:p>
                  </a:txBody>
                  <a:tcPr/>
                </a:tc>
                <a:extLst>
                  <a:ext uri="{0D108BD9-81ED-4DB2-BD59-A6C34878D82A}">
                    <a16:rowId xmlns:a16="http://schemas.microsoft.com/office/drawing/2014/main" val="1699443843"/>
                  </a:ext>
                </a:extLst>
              </a:tr>
              <a:tr h="457200">
                <a:tc>
                  <a:txBody>
                    <a:bodyPr/>
                    <a:lstStyle/>
                    <a:p>
                      <a:r>
                        <a:rPr lang="en-US" dirty="0"/>
                        <a:t>July 31, 2023</a:t>
                      </a:r>
                    </a:p>
                  </a:txBody>
                  <a:tcPr/>
                </a:tc>
                <a:tc>
                  <a:txBody>
                    <a:bodyPr/>
                    <a:lstStyle/>
                    <a:p>
                      <a:r>
                        <a:rPr lang="en-US" dirty="0"/>
                        <a:t>August 5, (after Medicaid Converge ends)</a:t>
                      </a:r>
                    </a:p>
                  </a:txBody>
                  <a:tcPr/>
                </a:tc>
                <a:tc>
                  <a:txBody>
                    <a:bodyPr/>
                    <a:lstStyle/>
                    <a:p>
                      <a:r>
                        <a:rPr lang="en-US" dirty="0"/>
                        <a:t>September 1, 2032</a:t>
                      </a:r>
                    </a:p>
                  </a:txBody>
                  <a:tcPr/>
                </a:tc>
                <a:extLst>
                  <a:ext uri="{0D108BD9-81ED-4DB2-BD59-A6C34878D82A}">
                    <a16:rowId xmlns:a16="http://schemas.microsoft.com/office/drawing/2014/main" val="2611229497"/>
                  </a:ext>
                </a:extLst>
              </a:tr>
              <a:tr h="457200">
                <a:tc>
                  <a:txBody>
                    <a:bodyPr/>
                    <a:lstStyle/>
                    <a:p>
                      <a:r>
                        <a:rPr lang="en-US" dirty="0"/>
                        <a:t>July 31, 2023</a:t>
                      </a:r>
                    </a:p>
                  </a:txBody>
                  <a:tcPr/>
                </a:tc>
                <a:tc>
                  <a:txBody>
                    <a:bodyPr/>
                    <a:lstStyle/>
                    <a:p>
                      <a:r>
                        <a:rPr lang="en-US" dirty="0"/>
                        <a:t>September 2, (after Medicaid coverage ends</a:t>
                      </a:r>
                    </a:p>
                  </a:txBody>
                  <a:tcPr/>
                </a:tc>
                <a:tc>
                  <a:txBody>
                    <a:bodyPr/>
                    <a:lstStyle/>
                    <a:p>
                      <a:r>
                        <a:rPr lang="en-US" dirty="0"/>
                        <a:t>August 1, 2023 with paid past due premiums or October 1, 2023.</a:t>
                      </a:r>
                    </a:p>
                  </a:txBody>
                  <a:tcPr/>
                </a:tc>
                <a:extLst>
                  <a:ext uri="{0D108BD9-81ED-4DB2-BD59-A6C34878D82A}">
                    <a16:rowId xmlns:a16="http://schemas.microsoft.com/office/drawing/2014/main" val="3246810290"/>
                  </a:ext>
                </a:extLst>
              </a:tr>
            </a:tbl>
          </a:graphicData>
        </a:graphic>
      </p:graphicFrame>
    </p:spTree>
    <p:extLst>
      <p:ext uri="{BB962C8B-B14F-4D97-AF65-F5344CB8AC3E}">
        <p14:creationId xmlns:p14="http://schemas.microsoft.com/office/powerpoint/2010/main" val="8526089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SH Sections">
  <a:themeElements>
    <a:clrScheme name="Custom 1">
      <a:dk1>
        <a:srgbClr val="3C3C3B"/>
      </a:dk1>
      <a:lt1>
        <a:srgbClr val="FFFFFF"/>
      </a:lt1>
      <a:dk2>
        <a:srgbClr val="FFFFFE"/>
      </a:dk2>
      <a:lt2>
        <a:srgbClr val="FFFFFE"/>
      </a:lt2>
      <a:accent1>
        <a:srgbClr val="13A0E5"/>
      </a:accent1>
      <a:accent2>
        <a:srgbClr val="980071"/>
      </a:accent2>
      <a:accent3>
        <a:srgbClr val="F3C136"/>
      </a:accent3>
      <a:accent4>
        <a:srgbClr val="87AC35"/>
      </a:accent4>
      <a:accent5>
        <a:srgbClr val="4BACC6"/>
      </a:accent5>
      <a:accent6>
        <a:srgbClr val="F79646"/>
      </a:accent6>
      <a:hlink>
        <a:srgbClr val="9800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SH Content Slide">
  <a:themeElements>
    <a:clrScheme name="Custom 1">
      <a:dk1>
        <a:srgbClr val="3C3C3B"/>
      </a:dk1>
      <a:lt1>
        <a:srgbClr val="FFFFFF"/>
      </a:lt1>
      <a:dk2>
        <a:srgbClr val="FFFFFE"/>
      </a:dk2>
      <a:lt2>
        <a:srgbClr val="FFFFFE"/>
      </a:lt2>
      <a:accent1>
        <a:srgbClr val="13A0E5"/>
      </a:accent1>
      <a:accent2>
        <a:srgbClr val="980071"/>
      </a:accent2>
      <a:accent3>
        <a:srgbClr val="F3C136"/>
      </a:accent3>
      <a:accent4>
        <a:srgbClr val="87AC35"/>
      </a:accent4>
      <a:accent5>
        <a:srgbClr val="4BACC6"/>
      </a:accent5>
      <a:accent6>
        <a:srgbClr val="F79646"/>
      </a:accent6>
      <a:hlink>
        <a:srgbClr val="9800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ad7c782-07a3-45a1-96fe-22aca941de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F467851EB06845AB5AAA1AA12B56AC" ma:contentTypeVersion="12" ma:contentTypeDescription="Create a new document." ma:contentTypeScope="" ma:versionID="44590131bc0a21c8a81c8f15ef6d288a">
  <xsd:schema xmlns:xsd="http://www.w3.org/2001/XMLSchema" xmlns:xs="http://www.w3.org/2001/XMLSchema" xmlns:p="http://schemas.microsoft.com/office/2006/metadata/properties" xmlns:ns3="0ad7c782-07a3-45a1-96fe-22aca941deb1" xmlns:ns4="9dc4fd92-41a0-4fa7-a005-90a35dfb19bf" targetNamespace="http://schemas.microsoft.com/office/2006/metadata/properties" ma:root="true" ma:fieldsID="bdd7b4a919b32b97164187702aa89c25" ns3:_="" ns4:_="">
    <xsd:import namespace="0ad7c782-07a3-45a1-96fe-22aca941deb1"/>
    <xsd:import namespace="9dc4fd92-41a0-4fa7-a005-90a35dfb19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7c782-07a3-45a1-96fe-22aca941d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c4fd92-41a0-4fa7-a005-90a35dfb19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D440DA-A54E-4CC2-A76A-AA03F5456C1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ad7c782-07a3-45a1-96fe-22aca941deb1"/>
    <ds:schemaRef ds:uri="9dc4fd92-41a0-4fa7-a005-90a35dfb19bf"/>
    <ds:schemaRef ds:uri="http://www.w3.org/XML/1998/namespace"/>
    <ds:schemaRef ds:uri="http://purl.org/dc/dcmitype/"/>
  </ds:schemaRefs>
</ds:datastoreItem>
</file>

<file path=customXml/itemProps2.xml><?xml version="1.0" encoding="utf-8"?>
<ds:datastoreItem xmlns:ds="http://schemas.openxmlformats.org/officeDocument/2006/customXml" ds:itemID="{66D8A305-797C-48BD-AD52-FA13D528729A}">
  <ds:schemaRefs>
    <ds:schemaRef ds:uri="http://schemas.microsoft.com/sharepoint/v3/contenttype/forms"/>
  </ds:schemaRefs>
</ds:datastoreItem>
</file>

<file path=customXml/itemProps3.xml><?xml version="1.0" encoding="utf-8"?>
<ds:datastoreItem xmlns:ds="http://schemas.openxmlformats.org/officeDocument/2006/customXml" ds:itemID="{79E169E4-90C3-4B95-A154-140CCD36B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7c782-07a3-45a1-96fe-22aca941deb1"/>
    <ds:schemaRef ds:uri="9dc4fd92-41a0-4fa7-a005-90a35dfb1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9255</TotalTime>
  <Words>2558</Words>
  <Application>Microsoft Office PowerPoint</Application>
  <PresentationFormat>On-screen Show (4:3)</PresentationFormat>
  <Paragraphs>164</Paragraphs>
  <Slides>12</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Calibri</vt:lpstr>
      <vt:lpstr>Courier New</vt:lpstr>
      <vt:lpstr>Open Sans</vt:lpstr>
      <vt:lpstr>sofia-pro</vt:lpstr>
      <vt:lpstr>Symbol</vt:lpstr>
      <vt:lpstr>Times New Roman</vt:lpstr>
      <vt:lpstr>WhitneyHTF-Bold</vt:lpstr>
      <vt:lpstr>WhitneyHTF-Book</vt:lpstr>
      <vt:lpstr>WhitneyHTF-SemiBold</vt:lpstr>
      <vt:lpstr>Wingdings</vt:lpstr>
      <vt:lpstr>Custom Design</vt:lpstr>
      <vt:lpstr>SSH Sections</vt:lpstr>
      <vt:lpstr>SSH Content Slide</vt:lpstr>
      <vt:lpstr>Silver State Health Insurance Exchange</vt:lpstr>
      <vt:lpstr>Agenda</vt:lpstr>
      <vt:lpstr>Introductions</vt:lpstr>
      <vt:lpstr>Open Enrollment Plan Year 2023 Metrics &amp; Successes  </vt:lpstr>
      <vt:lpstr>Understanding Data Matching Issues (DMIs)</vt:lpstr>
      <vt:lpstr>Let’s Talk PHE Unwinding</vt:lpstr>
      <vt:lpstr>Key Messages</vt:lpstr>
      <vt:lpstr>Coordination With NV State Medicaid – Marketing &amp; Messaging </vt:lpstr>
      <vt:lpstr>NV Health Link SEP for the Unwinding</vt:lpstr>
      <vt:lpstr>Process to Notify Beneficiaries </vt:lpstr>
      <vt:lpstr>Resources for You </vt:lpstr>
      <vt:lpstr>Questions/Feedback</vt:lpstr>
    </vt:vector>
  </TitlesOfParts>
  <Company>KPS|3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Abe</dc:creator>
  <cp:lastModifiedBy>Janel</cp:lastModifiedBy>
  <cp:revision>409</cp:revision>
  <dcterms:created xsi:type="dcterms:W3CDTF">2013-04-17T20:27:39Z</dcterms:created>
  <dcterms:modified xsi:type="dcterms:W3CDTF">2023-04-18T15:04:05Z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0x01010077F467851EB06845AB5AAA1AA12B56AC</vt:lpwstr>
  </property>
</Properties>
</file>